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97" r:id="rId2"/>
    <p:sldId id="299" r:id="rId3"/>
    <p:sldId id="306" r:id="rId4"/>
    <p:sldId id="325" r:id="rId5"/>
    <p:sldId id="334" r:id="rId6"/>
    <p:sldId id="324" r:id="rId7"/>
    <p:sldId id="326" r:id="rId8"/>
    <p:sldId id="327" r:id="rId9"/>
    <p:sldId id="333" r:id="rId10"/>
    <p:sldId id="323" r:id="rId11"/>
    <p:sldId id="328" r:id="rId12"/>
    <p:sldId id="335" r:id="rId13"/>
    <p:sldId id="337" r:id="rId14"/>
    <p:sldId id="338" r:id="rId15"/>
    <p:sldId id="339" r:id="rId16"/>
    <p:sldId id="321" r:id="rId17"/>
    <p:sldId id="342" r:id="rId18"/>
    <p:sldId id="331" r:id="rId19"/>
    <p:sldId id="343" r:id="rId20"/>
    <p:sldId id="340" r:id="rId21"/>
    <p:sldId id="344" r:id="rId22"/>
    <p:sldId id="341" r:id="rId23"/>
    <p:sldId id="347" r:id="rId24"/>
    <p:sldId id="332" r:id="rId25"/>
    <p:sldId id="345" r:id="rId26"/>
    <p:sldId id="307" r:id="rId27"/>
    <p:sldId id="346" r:id="rId28"/>
    <p:sldId id="319" r:id="rId29"/>
    <p:sldId id="320" r:id="rId30"/>
    <p:sldId id="348" r:id="rId31"/>
    <p:sldId id="298" r:id="rId32"/>
  </p:sldIdLst>
  <p:sldSz cx="9145588" cy="5145088"/>
  <p:notesSz cx="6858000" cy="9144000"/>
  <p:defaultTextStyle>
    <a:defPPr>
      <a:defRPr lang="nb-NO"/>
    </a:defPPr>
    <a:lvl1pPr marL="0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823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647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471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295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4119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943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7677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5917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rbjørn Tessem" initials="TT" lastIdx="1" clrIdx="0">
    <p:extLst>
      <p:ext uri="{19B8F6BF-5375-455C-9EA6-DF929625EA0E}">
        <p15:presenceInfo xmlns:p15="http://schemas.microsoft.com/office/powerpoint/2012/main" userId="S-1-5-21-71636894-2021356287-1384523041-129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57"/>
    <a:srgbClr val="38BEE7"/>
    <a:srgbClr val="9E2A86"/>
    <a:srgbClr val="FFFFFF"/>
    <a:srgbClr val="F0F0F2"/>
    <a:srgbClr val="545454"/>
    <a:srgbClr val="444545"/>
    <a:srgbClr val="B8B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90" autoAdjust="0"/>
    <p:restoredTop sz="94434" autoAdjust="0"/>
  </p:normalViewPr>
  <p:slideViewPr>
    <p:cSldViewPr snapToObjects="1">
      <p:cViewPr varScale="1">
        <p:scale>
          <a:sx n="105" d="100"/>
          <a:sy n="105" d="100"/>
        </p:scale>
        <p:origin x="174" y="1062"/>
      </p:cViewPr>
      <p:guideLst>
        <p:guide orient="horz" pos="1621"/>
        <p:guide pos="28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98" d="100"/>
          <a:sy n="98" d="100"/>
        </p:scale>
        <p:origin x="-35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F6949-392E-49F2-AD8A-DBD210357DFF}" type="datetimeFigureOut">
              <a:rPr lang="nb-NO" smtClean="0"/>
              <a:t>23.09.2014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D20AF-53C0-4BCE-8EAE-2AAF26F801A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9844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7D92D-858F-4856-8C08-3C12FFEFD4B9}" type="datetimeFigureOut">
              <a:rPr lang="nb-NO" smtClean="0"/>
              <a:t>23.09.2014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71B71-9AB0-49F5-B1CB-094A5DA8B56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306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Eksempler på tripler:</a:t>
            </a:r>
          </a:p>
          <a:p>
            <a:pPr marL="171450" indent="-171450">
              <a:buFontTx/>
              <a:buChar char="-"/>
            </a:pPr>
            <a:r>
              <a:rPr lang="nb-NO" dirty="0" smtClean="0"/>
              <a:t>I Love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Queens </a:t>
            </a:r>
            <a:r>
              <a:rPr lang="nb-NO" baseline="0" dirty="0" err="1" smtClean="0"/>
              <a:t>partOf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Doug </a:t>
            </a:r>
            <a:r>
              <a:rPr lang="nb-NO" baseline="0" dirty="0" err="1" smtClean="0"/>
              <a:t>livesIn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Doug </a:t>
            </a:r>
            <a:r>
              <a:rPr lang="nb-NO" baseline="0" dirty="0" err="1" smtClean="0"/>
              <a:t>kingOf</a:t>
            </a:r>
            <a:r>
              <a:rPr lang="nb-NO" baseline="0" dirty="0" smtClean="0"/>
              <a:t> Queens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6882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8265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8059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6581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96216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8924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Eksempler på tripler:</a:t>
            </a:r>
          </a:p>
          <a:p>
            <a:pPr marL="171450" indent="-171450">
              <a:buFontTx/>
              <a:buChar char="-"/>
            </a:pPr>
            <a:r>
              <a:rPr lang="nb-NO" dirty="0" smtClean="0"/>
              <a:t>I Love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Queens </a:t>
            </a:r>
            <a:r>
              <a:rPr lang="nb-NO" baseline="0" dirty="0" err="1" smtClean="0"/>
              <a:t>partOf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Doug </a:t>
            </a:r>
            <a:r>
              <a:rPr lang="nb-NO" baseline="0" dirty="0" err="1" smtClean="0"/>
              <a:t>livesIn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Doug </a:t>
            </a:r>
            <a:r>
              <a:rPr lang="nb-NO" baseline="0" dirty="0" err="1" smtClean="0"/>
              <a:t>kingOf</a:t>
            </a:r>
            <a:r>
              <a:rPr lang="nb-NO" baseline="0" dirty="0" smtClean="0"/>
              <a:t> Queens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5693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Graf:</a:t>
            </a:r>
          </a:p>
          <a:p>
            <a:pPr marL="171450" indent="-171450">
              <a:buFontTx/>
              <a:buChar char="-"/>
            </a:pPr>
            <a:r>
              <a:rPr lang="nb-NO" dirty="0" smtClean="0"/>
              <a:t>Legger</a:t>
            </a:r>
            <a:r>
              <a:rPr lang="nb-NO" baseline="0" dirty="0" smtClean="0"/>
              <a:t> til USA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Legger til </a:t>
            </a:r>
            <a:r>
              <a:rPr lang="nb-NO" baseline="0" dirty="0" err="1" smtClean="0"/>
              <a:t>Label</a:t>
            </a: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baseline="0" dirty="0" err="1" smtClean="0"/>
              <a:t>Inferencing</a:t>
            </a: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baseline="0" dirty="0" smtClean="0"/>
              <a:t>Leger til skuespiller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Viser invers relasjon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Viser at ressurser har flere relasjoner</a:t>
            </a:r>
            <a:br>
              <a:rPr lang="nb-NO" baseline="0" dirty="0" smtClean="0"/>
            </a:br>
            <a:endParaRPr lang="nb-NO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3790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346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8455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59905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9589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472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5" name="TekstSylinder 4"/>
          <p:cNvSpPr txBox="1"/>
          <p:nvPr userDrawn="1"/>
        </p:nvSpPr>
        <p:spPr>
          <a:xfrm>
            <a:off x="-1475878" y="0"/>
            <a:ext cx="1388268" cy="2092881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Hvordan skifte</a:t>
            </a:r>
            <a:r>
              <a:rPr lang="nb-NO" sz="1000" b="1" baseline="0" dirty="0" smtClean="0"/>
              <a:t> </a:t>
            </a:r>
            <a:r>
              <a:rPr lang="nb-NO" sz="1000" b="1" dirty="0" smtClean="0"/>
              <a:t>bakgrunnsbilde: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Høyreklikk på siden og velg «Formater bakgrunn»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Velg «Fyll» &gt;</a:t>
            </a:r>
            <a:r>
              <a:rPr lang="nb-NO" sz="1000" baseline="0" dirty="0" smtClean="0"/>
              <a:t> «Bilde eller tekstur»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Trykk «Sett inn fra Fil»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Bla deg fram til ønsket bilde</a:t>
            </a:r>
            <a:endParaRPr lang="nb-NO" sz="1000" dirty="0" smtClean="0"/>
          </a:p>
        </p:txBody>
      </p:sp>
      <p:sp>
        <p:nvSpPr>
          <p:cNvPr id="10" name="TekstSylinder 9"/>
          <p:cNvSpPr txBox="1"/>
          <p:nvPr userDrawn="1"/>
        </p:nvSpPr>
        <p:spPr>
          <a:xfrm>
            <a:off x="396330" y="4370625"/>
            <a:ext cx="2141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200" i="1" dirty="0" smtClean="0">
                <a:solidFill>
                  <a:schemeClr val="tx2"/>
                </a:solidFill>
              </a:rPr>
              <a:t>menneskene</a:t>
            </a:r>
            <a:r>
              <a:rPr lang="nb-NO" sz="1200" i="1" baseline="0" dirty="0" smtClean="0">
                <a:solidFill>
                  <a:schemeClr val="tx2"/>
                </a:solidFill>
              </a:rPr>
              <a:t> utgjør forskjellen</a:t>
            </a:r>
            <a:endParaRPr lang="nb-NO" sz="1200" i="1" dirty="0">
              <a:solidFill>
                <a:schemeClr val="tx2"/>
              </a:solidFill>
            </a:endParaRPr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448" y="3276738"/>
            <a:ext cx="2356527" cy="9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3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koner og teks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896700" y="1048578"/>
            <a:ext cx="6714922" cy="3693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2556570" y="1798152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8"/>
          </a:xfrm>
          <a:prstGeom prst="rect">
            <a:avLst/>
          </a:prstGeom>
        </p:spPr>
      </p:pic>
      <p:sp>
        <p:nvSpPr>
          <p:cNvPr id="10" name="Plassholder for bilde 9"/>
          <p:cNvSpPr>
            <a:spLocks noGrp="1"/>
          </p:cNvSpPr>
          <p:nvPr>
            <p:ph type="pic" sz="quarter" idx="10" hasCustomPrompt="1"/>
          </p:nvPr>
        </p:nvSpPr>
        <p:spPr>
          <a:xfrm>
            <a:off x="1926558" y="1719948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12" name="Plassholder for innhold 2"/>
          <p:cNvSpPr>
            <a:spLocks noGrp="1"/>
          </p:cNvSpPr>
          <p:nvPr>
            <p:ph idx="11" hasCustomPrompt="1"/>
          </p:nvPr>
        </p:nvSpPr>
        <p:spPr>
          <a:xfrm>
            <a:off x="2556207" y="2475720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3" name="Plassholder for bilde 9"/>
          <p:cNvSpPr>
            <a:spLocks noGrp="1"/>
          </p:cNvSpPr>
          <p:nvPr>
            <p:ph type="pic" sz="quarter" idx="12" hasCustomPrompt="1"/>
          </p:nvPr>
        </p:nvSpPr>
        <p:spPr>
          <a:xfrm>
            <a:off x="1926195" y="2397516"/>
            <a:ext cx="515937" cy="431800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14" name="Plassholder for innhold 2"/>
          <p:cNvSpPr>
            <a:spLocks noGrp="1"/>
          </p:cNvSpPr>
          <p:nvPr>
            <p:ph idx="13" hasCustomPrompt="1"/>
          </p:nvPr>
        </p:nvSpPr>
        <p:spPr>
          <a:xfrm>
            <a:off x="2556570" y="3119112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5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1926558" y="3040908"/>
            <a:ext cx="515937" cy="4318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</a:p>
          <a:p>
            <a:endParaRPr lang="nb-NO" dirty="0"/>
          </a:p>
        </p:txBody>
      </p:sp>
      <p:sp>
        <p:nvSpPr>
          <p:cNvPr id="16" name="Plassholder for innhold 2"/>
          <p:cNvSpPr>
            <a:spLocks noGrp="1"/>
          </p:cNvSpPr>
          <p:nvPr>
            <p:ph idx="15" hasCustomPrompt="1"/>
          </p:nvPr>
        </p:nvSpPr>
        <p:spPr>
          <a:xfrm>
            <a:off x="2556207" y="3796680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7" name="Plassholder for bilde 9"/>
          <p:cNvSpPr>
            <a:spLocks noGrp="1"/>
          </p:cNvSpPr>
          <p:nvPr>
            <p:ph type="pic" sz="quarter" idx="16" hasCustomPrompt="1"/>
          </p:nvPr>
        </p:nvSpPr>
        <p:spPr>
          <a:xfrm>
            <a:off x="1926195" y="3718476"/>
            <a:ext cx="515937" cy="431800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18" name="Plassholder for innhold 2"/>
          <p:cNvSpPr>
            <a:spLocks noGrp="1"/>
          </p:cNvSpPr>
          <p:nvPr>
            <p:ph idx="17" hasCustomPrompt="1"/>
          </p:nvPr>
        </p:nvSpPr>
        <p:spPr>
          <a:xfrm>
            <a:off x="6229341" y="1800181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9" name="Plassholder for bilde 9"/>
          <p:cNvSpPr>
            <a:spLocks noGrp="1"/>
          </p:cNvSpPr>
          <p:nvPr>
            <p:ph type="pic" sz="quarter" idx="18" hasCustomPrompt="1"/>
          </p:nvPr>
        </p:nvSpPr>
        <p:spPr>
          <a:xfrm>
            <a:off x="5599329" y="1721977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0" name="Plassholder for innhold 2"/>
          <p:cNvSpPr>
            <a:spLocks noGrp="1"/>
          </p:cNvSpPr>
          <p:nvPr>
            <p:ph idx="19" hasCustomPrompt="1"/>
          </p:nvPr>
        </p:nvSpPr>
        <p:spPr>
          <a:xfrm>
            <a:off x="6228978" y="2477749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21" name="Plassholder for bilde 9"/>
          <p:cNvSpPr>
            <a:spLocks noGrp="1"/>
          </p:cNvSpPr>
          <p:nvPr>
            <p:ph type="pic" sz="quarter" idx="20" hasCustomPrompt="1"/>
          </p:nvPr>
        </p:nvSpPr>
        <p:spPr>
          <a:xfrm>
            <a:off x="5598966" y="2399545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2" name="Plassholder for innhold 2"/>
          <p:cNvSpPr>
            <a:spLocks noGrp="1"/>
          </p:cNvSpPr>
          <p:nvPr>
            <p:ph idx="21" hasCustomPrompt="1"/>
          </p:nvPr>
        </p:nvSpPr>
        <p:spPr>
          <a:xfrm>
            <a:off x="6229341" y="3121141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23" name="Plassholder for bilde 9"/>
          <p:cNvSpPr>
            <a:spLocks noGrp="1"/>
          </p:cNvSpPr>
          <p:nvPr>
            <p:ph type="pic" sz="quarter" idx="22" hasCustomPrompt="1"/>
          </p:nvPr>
        </p:nvSpPr>
        <p:spPr>
          <a:xfrm>
            <a:off x="5599329" y="3042937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4" name="Plassholder for innhold 2"/>
          <p:cNvSpPr>
            <a:spLocks noGrp="1"/>
          </p:cNvSpPr>
          <p:nvPr>
            <p:ph idx="23" hasCustomPrompt="1"/>
          </p:nvPr>
        </p:nvSpPr>
        <p:spPr>
          <a:xfrm>
            <a:off x="6228978" y="3798709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25" name="Plassholder for bilde 9"/>
          <p:cNvSpPr>
            <a:spLocks noGrp="1"/>
          </p:cNvSpPr>
          <p:nvPr>
            <p:ph type="pic" sz="quarter" idx="24" hasCustomPrompt="1"/>
          </p:nvPr>
        </p:nvSpPr>
        <p:spPr>
          <a:xfrm>
            <a:off x="5598966" y="3720505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30911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høyrestilt bild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92449" y="1296162"/>
            <a:ext cx="3388315" cy="3395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3996730" y="0"/>
            <a:ext cx="5148858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860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venstrestilt bild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168900" cy="5145088"/>
          </a:xfrm>
          <a:custGeom>
            <a:avLst/>
            <a:gdLst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5145088 h 5145088"/>
              <a:gd name="connsiteX3" fmla="*/ 0 w 5168900"/>
              <a:gd name="connsiteY3" fmla="*/ 5145088 h 5145088"/>
              <a:gd name="connsiteX4" fmla="*/ 0 w 5168900"/>
              <a:gd name="connsiteY4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5725 w 5168900"/>
              <a:gd name="connsiteY2" fmla="*/ 350520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4972050 w 5168900"/>
              <a:gd name="connsiteY2" fmla="*/ 354965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8900 w 5544364"/>
              <a:gd name="connsiteY4" fmla="*/ 5145088 h 5145088"/>
              <a:gd name="connsiteX5" fmla="*/ 0 w 5544364"/>
              <a:gd name="connsiteY5" fmla="*/ 5145088 h 5145088"/>
              <a:gd name="connsiteX6" fmla="*/ 0 w 5544364"/>
              <a:gd name="connsiteY6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5145088">
                <a:moveTo>
                  <a:pt x="0" y="0"/>
                </a:moveTo>
                <a:lnTo>
                  <a:pt x="5168900" y="0"/>
                </a:lnTo>
                <a:lnTo>
                  <a:pt x="5168900" y="3429000"/>
                </a:lnTo>
                <a:lnTo>
                  <a:pt x="4972050" y="3549650"/>
                </a:lnTo>
                <a:lnTo>
                  <a:pt x="5162550" y="3673475"/>
                </a:lnTo>
                <a:cubicBezTo>
                  <a:pt x="5164667" y="4164013"/>
                  <a:pt x="5166783" y="4654550"/>
                  <a:pt x="5168900" y="5145088"/>
                </a:cubicBezTo>
                <a:lnTo>
                  <a:pt x="0" y="5145088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230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6907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2 bilder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389239" y="0"/>
            <a:ext cx="2779661" cy="5145088"/>
          </a:xfrm>
          <a:custGeom>
            <a:avLst/>
            <a:gdLst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5145088 h 5145088"/>
              <a:gd name="connsiteX3" fmla="*/ 0 w 5168900"/>
              <a:gd name="connsiteY3" fmla="*/ 5145088 h 5145088"/>
              <a:gd name="connsiteX4" fmla="*/ 0 w 5168900"/>
              <a:gd name="connsiteY4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5725 w 5168900"/>
              <a:gd name="connsiteY2" fmla="*/ 350520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4972050 w 5168900"/>
              <a:gd name="connsiteY2" fmla="*/ 354965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8900 w 5544364"/>
              <a:gd name="connsiteY4" fmla="*/ 5145088 h 5145088"/>
              <a:gd name="connsiteX5" fmla="*/ 0 w 5544364"/>
              <a:gd name="connsiteY5" fmla="*/ 5145088 h 5145088"/>
              <a:gd name="connsiteX6" fmla="*/ 0 w 5544364"/>
              <a:gd name="connsiteY6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799357 w 5168900"/>
              <a:gd name="connsiteY3" fmla="*/ 3552032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5145088">
                <a:moveTo>
                  <a:pt x="0" y="0"/>
                </a:moveTo>
                <a:lnTo>
                  <a:pt x="5168900" y="0"/>
                </a:lnTo>
                <a:lnTo>
                  <a:pt x="5168900" y="3429000"/>
                </a:lnTo>
                <a:lnTo>
                  <a:pt x="4799357" y="3552032"/>
                </a:lnTo>
                <a:lnTo>
                  <a:pt x="5162550" y="3673475"/>
                </a:lnTo>
                <a:cubicBezTo>
                  <a:pt x="5164667" y="4164013"/>
                  <a:pt x="5166783" y="4654550"/>
                  <a:pt x="5168900" y="5145088"/>
                </a:cubicBezTo>
                <a:lnTo>
                  <a:pt x="0" y="5145088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353843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51072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2 bilder[#2]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6683969" y="0"/>
            <a:ext cx="2461619" cy="5145088"/>
          </a:xfrm>
          <a:prstGeom prst="rect">
            <a:avLst/>
          </a:pr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743201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060626" y="562873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060684" y="1294751"/>
            <a:ext cx="3388315" cy="3395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85111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3 bilder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754897" y="2955577"/>
            <a:ext cx="2419559" cy="2189511"/>
          </a:xfrm>
          <a:custGeom>
            <a:avLst/>
            <a:gdLst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8837 w 2418837"/>
              <a:gd name="connsiteY2" fmla="*/ 2189511 h 2189511"/>
              <a:gd name="connsiteX3" fmla="*/ 0 w 2418837"/>
              <a:gd name="connsiteY3" fmla="*/ 2189511 h 2189511"/>
              <a:gd name="connsiteX4" fmla="*/ 0 w 2418837"/>
              <a:gd name="connsiteY4" fmla="*/ 0 h 2189511"/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7178 w 2418837"/>
              <a:gd name="connsiteY2" fmla="*/ 480567 h 2189511"/>
              <a:gd name="connsiteX3" fmla="*/ 2418837 w 2418837"/>
              <a:gd name="connsiteY3" fmla="*/ 2189511 h 2189511"/>
              <a:gd name="connsiteX4" fmla="*/ 0 w 2418837"/>
              <a:gd name="connsiteY4" fmla="*/ 2189511 h 2189511"/>
              <a:gd name="connsiteX5" fmla="*/ 0 w 2418837"/>
              <a:gd name="connsiteY5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9559 w 2419559"/>
              <a:gd name="connsiteY3" fmla="*/ 716311 h 2189511"/>
              <a:gd name="connsiteX4" fmla="*/ 2418837 w 2419559"/>
              <a:gd name="connsiteY4" fmla="*/ 2189511 h 2189511"/>
              <a:gd name="connsiteX5" fmla="*/ 0 w 2419559"/>
              <a:gd name="connsiteY5" fmla="*/ 2189511 h 2189511"/>
              <a:gd name="connsiteX6" fmla="*/ 0 w 2419559"/>
              <a:gd name="connsiteY6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599630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9559" h="2189511">
                <a:moveTo>
                  <a:pt x="0" y="0"/>
                </a:moveTo>
                <a:lnTo>
                  <a:pt x="2418837" y="0"/>
                </a:lnTo>
                <a:lnTo>
                  <a:pt x="2417178" y="480567"/>
                </a:lnTo>
                <a:lnTo>
                  <a:pt x="2219534" y="599630"/>
                </a:lnTo>
                <a:lnTo>
                  <a:pt x="2419559" y="716311"/>
                </a:lnTo>
                <a:cubicBezTo>
                  <a:pt x="2419318" y="1207378"/>
                  <a:pt x="2419078" y="1698444"/>
                  <a:pt x="2418837" y="2189511"/>
                </a:cubicBezTo>
                <a:lnTo>
                  <a:pt x="0" y="2189511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713704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2754897" y="0"/>
            <a:ext cx="2419559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6404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3 bilder [#2]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754897" y="2955577"/>
            <a:ext cx="2419559" cy="2189511"/>
          </a:xfrm>
          <a:custGeom>
            <a:avLst/>
            <a:gdLst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8837 w 2418837"/>
              <a:gd name="connsiteY2" fmla="*/ 2189511 h 2189511"/>
              <a:gd name="connsiteX3" fmla="*/ 0 w 2418837"/>
              <a:gd name="connsiteY3" fmla="*/ 2189511 h 2189511"/>
              <a:gd name="connsiteX4" fmla="*/ 0 w 2418837"/>
              <a:gd name="connsiteY4" fmla="*/ 0 h 2189511"/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7178 w 2418837"/>
              <a:gd name="connsiteY2" fmla="*/ 480567 h 2189511"/>
              <a:gd name="connsiteX3" fmla="*/ 2418837 w 2418837"/>
              <a:gd name="connsiteY3" fmla="*/ 2189511 h 2189511"/>
              <a:gd name="connsiteX4" fmla="*/ 0 w 2418837"/>
              <a:gd name="connsiteY4" fmla="*/ 2189511 h 2189511"/>
              <a:gd name="connsiteX5" fmla="*/ 0 w 2418837"/>
              <a:gd name="connsiteY5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9559 w 2419559"/>
              <a:gd name="connsiteY3" fmla="*/ 716311 h 2189511"/>
              <a:gd name="connsiteX4" fmla="*/ 2418837 w 2419559"/>
              <a:gd name="connsiteY4" fmla="*/ 2189511 h 2189511"/>
              <a:gd name="connsiteX5" fmla="*/ 0 w 2419559"/>
              <a:gd name="connsiteY5" fmla="*/ 2189511 h 2189511"/>
              <a:gd name="connsiteX6" fmla="*/ 0 w 2419559"/>
              <a:gd name="connsiteY6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599630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9559" h="2189511">
                <a:moveTo>
                  <a:pt x="0" y="0"/>
                </a:moveTo>
                <a:lnTo>
                  <a:pt x="2418837" y="0"/>
                </a:lnTo>
                <a:lnTo>
                  <a:pt x="2417178" y="480567"/>
                </a:lnTo>
                <a:lnTo>
                  <a:pt x="2219534" y="599630"/>
                </a:lnTo>
                <a:lnTo>
                  <a:pt x="2419559" y="716311"/>
                </a:lnTo>
                <a:cubicBezTo>
                  <a:pt x="2419318" y="1207378"/>
                  <a:pt x="2419078" y="1698444"/>
                  <a:pt x="2418837" y="2189511"/>
                </a:cubicBezTo>
                <a:lnTo>
                  <a:pt x="0" y="2189511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2955577"/>
            <a:ext cx="2713704" cy="2189511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-1" y="0"/>
            <a:ext cx="5174457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5597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4 bilder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754897" y="2955577"/>
            <a:ext cx="2419559" cy="2189511"/>
          </a:xfrm>
          <a:custGeom>
            <a:avLst/>
            <a:gdLst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8837 w 2418837"/>
              <a:gd name="connsiteY2" fmla="*/ 2189511 h 2189511"/>
              <a:gd name="connsiteX3" fmla="*/ 0 w 2418837"/>
              <a:gd name="connsiteY3" fmla="*/ 2189511 h 2189511"/>
              <a:gd name="connsiteX4" fmla="*/ 0 w 2418837"/>
              <a:gd name="connsiteY4" fmla="*/ 0 h 2189511"/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7178 w 2418837"/>
              <a:gd name="connsiteY2" fmla="*/ 480567 h 2189511"/>
              <a:gd name="connsiteX3" fmla="*/ 2418837 w 2418837"/>
              <a:gd name="connsiteY3" fmla="*/ 2189511 h 2189511"/>
              <a:gd name="connsiteX4" fmla="*/ 0 w 2418837"/>
              <a:gd name="connsiteY4" fmla="*/ 2189511 h 2189511"/>
              <a:gd name="connsiteX5" fmla="*/ 0 w 2418837"/>
              <a:gd name="connsiteY5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9559 w 2419559"/>
              <a:gd name="connsiteY3" fmla="*/ 716311 h 2189511"/>
              <a:gd name="connsiteX4" fmla="*/ 2418837 w 2419559"/>
              <a:gd name="connsiteY4" fmla="*/ 2189511 h 2189511"/>
              <a:gd name="connsiteX5" fmla="*/ 0 w 2419559"/>
              <a:gd name="connsiteY5" fmla="*/ 2189511 h 2189511"/>
              <a:gd name="connsiteX6" fmla="*/ 0 w 2419559"/>
              <a:gd name="connsiteY6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599630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9559" h="2189511">
                <a:moveTo>
                  <a:pt x="0" y="0"/>
                </a:moveTo>
                <a:lnTo>
                  <a:pt x="2418837" y="0"/>
                </a:lnTo>
                <a:lnTo>
                  <a:pt x="2417178" y="480567"/>
                </a:lnTo>
                <a:lnTo>
                  <a:pt x="2219534" y="599630"/>
                </a:lnTo>
                <a:lnTo>
                  <a:pt x="2419559" y="716311"/>
                </a:lnTo>
                <a:cubicBezTo>
                  <a:pt x="2419318" y="1207378"/>
                  <a:pt x="2419078" y="1698444"/>
                  <a:pt x="2418837" y="2189511"/>
                </a:cubicBezTo>
                <a:lnTo>
                  <a:pt x="0" y="2189511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2955577"/>
            <a:ext cx="2713704" cy="2189511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2713703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bilde 21"/>
          <p:cNvSpPr>
            <a:spLocks noGrp="1"/>
          </p:cNvSpPr>
          <p:nvPr>
            <p:ph type="pic" sz="quarter" idx="17"/>
          </p:nvPr>
        </p:nvSpPr>
        <p:spPr>
          <a:xfrm>
            <a:off x="2754897" y="0"/>
            <a:ext cx="2419559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27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tat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87368" y="1534936"/>
            <a:ext cx="3528392" cy="28725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cxnSp>
        <p:nvCxnSpPr>
          <p:cNvPr id="8" name="Rett linje 7"/>
          <p:cNvCxnSpPr/>
          <p:nvPr userDrawn="1"/>
        </p:nvCxnSpPr>
        <p:spPr>
          <a:xfrm>
            <a:off x="4644802" y="916360"/>
            <a:ext cx="0" cy="3528392"/>
          </a:xfrm>
          <a:prstGeom prst="line">
            <a:avLst/>
          </a:prstGeom>
          <a:ln>
            <a:solidFill>
              <a:srgbClr val="5454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887368" y="976570"/>
            <a:ext cx="3528392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cap="all" baseline="0">
                <a:solidFill>
                  <a:srgbClr val="545454"/>
                </a:solidFill>
              </a:defRPr>
            </a:lvl1pPr>
          </a:lstStyle>
          <a:p>
            <a:pPr lvl="0"/>
            <a:r>
              <a:rPr lang="nb-NO" dirty="0" smtClean="0"/>
              <a:t>mellomtittel</a:t>
            </a:r>
            <a:endParaRPr lang="nb-NO" dirty="0"/>
          </a:p>
        </p:txBody>
      </p:sp>
      <p:sp>
        <p:nvSpPr>
          <p:cNvPr id="10" name="Plassholder for tekst 7"/>
          <p:cNvSpPr>
            <a:spLocks noGrp="1"/>
          </p:cNvSpPr>
          <p:nvPr>
            <p:ph type="body" sz="quarter" idx="14" hasCustomPrompt="1"/>
          </p:nvPr>
        </p:nvSpPr>
        <p:spPr>
          <a:xfrm>
            <a:off x="5095028" y="2181727"/>
            <a:ext cx="3528392" cy="276999"/>
          </a:xfrm>
        </p:spPr>
        <p:txBody>
          <a:bodyPr wrap="square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1800" i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 smtClean="0"/>
              <a:t>«Sitat»</a:t>
            </a:r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16755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gnettverk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225392"/>
            <a:ext cx="8231029" cy="276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9" name="Plassholder for tekst 7"/>
          <p:cNvSpPr>
            <a:spLocks noGrp="1"/>
          </p:cNvSpPr>
          <p:nvPr>
            <p:ph type="body" sz="quarter" idx="11"/>
          </p:nvPr>
        </p:nvSpPr>
        <p:spPr>
          <a:xfrm>
            <a:off x="308447" y="725736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Plassholder for tekst 7"/>
          <p:cNvSpPr>
            <a:spLocks noGrp="1"/>
          </p:cNvSpPr>
          <p:nvPr>
            <p:ph type="body" sz="quarter" idx="12"/>
          </p:nvPr>
        </p:nvSpPr>
        <p:spPr>
          <a:xfrm>
            <a:off x="2463354" y="727291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4860826" y="725736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14"/>
          </p:nvPr>
        </p:nvSpPr>
        <p:spPr>
          <a:xfrm>
            <a:off x="7204501" y="727291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Plassholder for tekst 7"/>
          <p:cNvSpPr>
            <a:spLocks noGrp="1"/>
          </p:cNvSpPr>
          <p:nvPr>
            <p:ph type="body" sz="quarter" idx="15"/>
          </p:nvPr>
        </p:nvSpPr>
        <p:spPr>
          <a:xfrm>
            <a:off x="304876" y="1834085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6"/>
          </p:nvPr>
        </p:nvSpPr>
        <p:spPr>
          <a:xfrm>
            <a:off x="2459783" y="1835640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5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4857255" y="1834085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Plassholder for tekst 7"/>
          <p:cNvSpPr>
            <a:spLocks noGrp="1"/>
          </p:cNvSpPr>
          <p:nvPr>
            <p:ph type="body" sz="quarter" idx="18"/>
          </p:nvPr>
        </p:nvSpPr>
        <p:spPr>
          <a:xfrm>
            <a:off x="7200930" y="1835640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Plassholder for tekst 7"/>
          <p:cNvSpPr>
            <a:spLocks noGrp="1"/>
          </p:cNvSpPr>
          <p:nvPr>
            <p:ph type="body" sz="quarter" idx="19"/>
          </p:nvPr>
        </p:nvSpPr>
        <p:spPr>
          <a:xfrm>
            <a:off x="314997" y="2969198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8" name="Plassholder for tekst 7"/>
          <p:cNvSpPr>
            <a:spLocks noGrp="1"/>
          </p:cNvSpPr>
          <p:nvPr>
            <p:ph type="body" sz="quarter" idx="20"/>
          </p:nvPr>
        </p:nvSpPr>
        <p:spPr>
          <a:xfrm>
            <a:off x="2469904" y="2970753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9" name="Plassholder for tekst 7"/>
          <p:cNvSpPr>
            <a:spLocks noGrp="1"/>
          </p:cNvSpPr>
          <p:nvPr>
            <p:ph type="body" sz="quarter" idx="21"/>
          </p:nvPr>
        </p:nvSpPr>
        <p:spPr>
          <a:xfrm>
            <a:off x="4867376" y="2969198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Plassholder for tekst 7"/>
          <p:cNvSpPr>
            <a:spLocks noGrp="1"/>
          </p:cNvSpPr>
          <p:nvPr>
            <p:ph type="body" sz="quarter" idx="22"/>
          </p:nvPr>
        </p:nvSpPr>
        <p:spPr>
          <a:xfrm>
            <a:off x="7211051" y="2970753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1" name="Plassholder for tekst 7"/>
          <p:cNvSpPr>
            <a:spLocks noGrp="1"/>
          </p:cNvSpPr>
          <p:nvPr>
            <p:ph type="body" sz="quarter" idx="23"/>
          </p:nvPr>
        </p:nvSpPr>
        <p:spPr>
          <a:xfrm>
            <a:off x="309098" y="4060781"/>
            <a:ext cx="1577989" cy="828000"/>
          </a:xfrm>
          <a:prstGeom prst="rect">
            <a:avLst/>
          </a:prstGeom>
          <a:solidFill>
            <a:schemeClr val="accent1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Plassholder for tekst 7"/>
          <p:cNvSpPr>
            <a:spLocks noGrp="1"/>
          </p:cNvSpPr>
          <p:nvPr>
            <p:ph type="body" sz="quarter" idx="24"/>
          </p:nvPr>
        </p:nvSpPr>
        <p:spPr>
          <a:xfrm>
            <a:off x="2464005" y="4062336"/>
            <a:ext cx="1577989" cy="828000"/>
          </a:xfrm>
          <a:prstGeom prst="rect">
            <a:avLst/>
          </a:prstGeom>
          <a:solidFill>
            <a:schemeClr val="bg2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3" name="Plassholder for tekst 7"/>
          <p:cNvSpPr>
            <a:spLocks noGrp="1"/>
          </p:cNvSpPr>
          <p:nvPr>
            <p:ph type="body" sz="quarter" idx="25"/>
          </p:nvPr>
        </p:nvSpPr>
        <p:spPr>
          <a:xfrm>
            <a:off x="4861477" y="4060781"/>
            <a:ext cx="1577989" cy="828000"/>
          </a:xfrm>
          <a:prstGeom prst="rect">
            <a:avLst/>
          </a:prstGeom>
          <a:solidFill>
            <a:schemeClr val="tx2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4" name="Plassholder for tekst 7"/>
          <p:cNvSpPr>
            <a:spLocks noGrp="1"/>
          </p:cNvSpPr>
          <p:nvPr>
            <p:ph type="body" sz="quarter" idx="26"/>
          </p:nvPr>
        </p:nvSpPr>
        <p:spPr>
          <a:xfrm>
            <a:off x="7205152" y="4062336"/>
            <a:ext cx="1577989" cy="828000"/>
          </a:xfrm>
          <a:prstGeom prst="rect">
            <a:avLst/>
          </a:prstGeom>
          <a:solidFill>
            <a:srgbClr val="38BEE7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70840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919" y="2914429"/>
            <a:ext cx="7773750" cy="553998"/>
          </a:xfrm>
        </p:spPr>
        <p:txBody>
          <a:bodyPr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7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798634" y="844352"/>
            <a:ext cx="1548320" cy="14401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38722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collag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700383" y="2973276"/>
            <a:ext cx="2207999" cy="1893692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690262" y="1067491"/>
            <a:ext cx="2654672" cy="1711105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bilde 21"/>
          <p:cNvSpPr>
            <a:spLocks noGrp="1"/>
          </p:cNvSpPr>
          <p:nvPr>
            <p:ph type="pic" sz="quarter" idx="17"/>
          </p:nvPr>
        </p:nvSpPr>
        <p:spPr>
          <a:xfrm>
            <a:off x="3509515" y="772815"/>
            <a:ext cx="2372142" cy="2878885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1" name="Plassholder for bilde 21"/>
          <p:cNvSpPr>
            <a:spLocks noGrp="1"/>
          </p:cNvSpPr>
          <p:nvPr>
            <p:ph type="pic" sz="quarter" idx="18"/>
          </p:nvPr>
        </p:nvSpPr>
        <p:spPr>
          <a:xfrm>
            <a:off x="6209504" y="976570"/>
            <a:ext cx="2438950" cy="2669231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2" name="Plassholder for bilde 21"/>
          <p:cNvSpPr>
            <a:spLocks noGrp="1"/>
          </p:cNvSpPr>
          <p:nvPr>
            <p:ph type="pic" sz="quarter" idx="19"/>
          </p:nvPr>
        </p:nvSpPr>
        <p:spPr>
          <a:xfrm>
            <a:off x="5436890" y="3834582"/>
            <a:ext cx="2131982" cy="584035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 dirty="0"/>
          </a:p>
        </p:txBody>
      </p:sp>
      <p:sp>
        <p:nvSpPr>
          <p:cNvPr id="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24159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Baks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2069708"/>
            <a:ext cx="8231029" cy="369332"/>
          </a:xfrm>
        </p:spPr>
        <p:txBody>
          <a:bodyPr/>
          <a:lstStyle>
            <a:lvl1pPr algn="ctr">
              <a:defRPr sz="2400" cap="none" baseline="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85" y="916360"/>
            <a:ext cx="737618" cy="737618"/>
          </a:xfrm>
          <a:prstGeom prst="rect">
            <a:avLst/>
          </a:prstGeom>
        </p:spPr>
      </p:pic>
      <p:sp>
        <p:nvSpPr>
          <p:cNvPr id="4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5" name="TekstSylinder 4"/>
          <p:cNvSpPr txBox="1"/>
          <p:nvPr userDrawn="1"/>
        </p:nvSpPr>
        <p:spPr>
          <a:xfrm>
            <a:off x="-1475878" y="0"/>
            <a:ext cx="1388268" cy="2092881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Hvordan skifte</a:t>
            </a:r>
            <a:r>
              <a:rPr lang="nb-NO" sz="1000" b="1" baseline="0" dirty="0" smtClean="0"/>
              <a:t> </a:t>
            </a:r>
            <a:r>
              <a:rPr lang="nb-NO" sz="1000" b="1" dirty="0" smtClean="0"/>
              <a:t>bakgrunnsbilde: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Høyreklikk på siden og velg «Formater bakgrunn»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Velg «Fyll» &gt;</a:t>
            </a:r>
            <a:r>
              <a:rPr lang="nb-NO" sz="1000" baseline="0" dirty="0" smtClean="0"/>
              <a:t> «Bilde eller tekstur»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Trykk «Sett inn fra Fil»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Bla deg fram til ønsket bilde</a:t>
            </a:r>
            <a:endParaRPr lang="nb-NO" sz="1000" dirty="0" smtClean="0"/>
          </a:p>
        </p:txBody>
      </p:sp>
    </p:spTree>
    <p:extLst>
      <p:ext uri="{BB962C8B-B14F-4D97-AF65-F5344CB8AC3E}">
        <p14:creationId xmlns:p14="http://schemas.microsoft.com/office/powerpoint/2010/main" val="3529315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07537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5468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 Lill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919" y="2914429"/>
            <a:ext cx="7773750" cy="553998"/>
          </a:xfrm>
        </p:spPr>
        <p:txBody>
          <a:bodyPr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7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798634" y="844352"/>
            <a:ext cx="1548320" cy="14401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12325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 Turki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919" y="2914429"/>
            <a:ext cx="7773750" cy="553998"/>
          </a:xfrm>
        </p:spPr>
        <p:txBody>
          <a:bodyPr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7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798634" y="844352"/>
            <a:ext cx="1548320" cy="14401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3251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22274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sid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5588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20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937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side stor tittel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5588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02205" y="196280"/>
            <a:ext cx="8231029" cy="36933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20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54111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koner med bakgrunnsbil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bilde 6"/>
          <p:cNvSpPr>
            <a:spLocks noGrp="1"/>
          </p:cNvSpPr>
          <p:nvPr>
            <p:ph type="pic" sz="quarter" idx="10"/>
          </p:nvPr>
        </p:nvSpPr>
        <p:spPr>
          <a:xfrm>
            <a:off x="1196658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 dirty="0"/>
          </a:p>
        </p:txBody>
      </p:sp>
      <p:sp>
        <p:nvSpPr>
          <p:cNvPr id="8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924722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bilde 6"/>
          <p:cNvSpPr>
            <a:spLocks noGrp="1"/>
          </p:cNvSpPr>
          <p:nvPr>
            <p:ph type="pic" sz="quarter" idx="12"/>
          </p:nvPr>
        </p:nvSpPr>
        <p:spPr>
          <a:xfrm>
            <a:off x="6624874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3" hasCustomPrompt="1"/>
          </p:nvPr>
        </p:nvSpPr>
        <p:spPr>
          <a:xfrm>
            <a:off x="635950" y="3443057"/>
            <a:ext cx="2448272" cy="246221"/>
          </a:xfrm>
        </p:spPr>
        <p:txBody>
          <a:bodyPr wrap="square">
            <a:sp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2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3348658" y="3442030"/>
            <a:ext cx="2448272" cy="246221"/>
          </a:xfrm>
        </p:spPr>
        <p:txBody>
          <a:bodyPr wrap="square">
            <a:sp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3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5068" y="3442030"/>
            <a:ext cx="2448272" cy="246221"/>
          </a:xfrm>
        </p:spPr>
        <p:txBody>
          <a:bodyPr wrap="square">
            <a:sp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pic>
        <p:nvPicPr>
          <p:cNvPr id="14" name="Bild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800" cy="335527"/>
          </a:xfrm>
          <a:prstGeom prst="rect">
            <a:avLst/>
          </a:prstGeom>
        </p:spPr>
      </p:pic>
      <p:cxnSp>
        <p:nvCxnSpPr>
          <p:cNvPr id="18" name="Rett linje 17"/>
          <p:cNvCxnSpPr/>
          <p:nvPr userDrawn="1"/>
        </p:nvCxnSpPr>
        <p:spPr>
          <a:xfrm>
            <a:off x="3144432" y="1288198"/>
            <a:ext cx="0" cy="2736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 userDrawn="1"/>
        </p:nvCxnSpPr>
        <p:spPr>
          <a:xfrm>
            <a:off x="5995257" y="1288198"/>
            <a:ext cx="0" cy="2736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5582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diagram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7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2165122" y="2409478"/>
            <a:ext cx="2448000" cy="2448000"/>
          </a:xfrm>
          <a:prstGeom prst="ellipse">
            <a:avLst/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1" name="Plassholder for tekst 7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3249422" y="588070"/>
            <a:ext cx="2448000" cy="2448000"/>
          </a:xfrm>
          <a:prstGeom prst="ellipse">
            <a:avLst/>
          </a:prstGeom>
          <a:solidFill>
            <a:schemeClr val="tx2"/>
          </a:solidFill>
        </p:spPr>
        <p:txBody>
          <a:bodyPr bIns="54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363892"/>
            <a:ext cx="2667463" cy="276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3276650" y="230770"/>
            <a:ext cx="2303463" cy="215444"/>
          </a:xfrm>
        </p:spPr>
        <p:txBody>
          <a:bodyPr>
            <a:spAutoFit/>
          </a:bodyPr>
          <a:lstStyle>
            <a:lvl1pPr marL="0" indent="0" algn="ctr"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9" name="Plassholder for tekst 7"/>
          <p:cNvSpPr>
            <a:spLocks noGrp="1"/>
          </p:cNvSpPr>
          <p:nvPr>
            <p:ph type="body" sz="quarter" idx="14" hasCustomPrompt="1"/>
          </p:nvPr>
        </p:nvSpPr>
        <p:spPr>
          <a:xfrm>
            <a:off x="252314" y="4563368"/>
            <a:ext cx="2070547" cy="215444"/>
          </a:xfrm>
        </p:spPr>
        <p:txBody>
          <a:bodyPr wrap="square">
            <a:spAutoFit/>
          </a:bodyPr>
          <a:lstStyle>
            <a:lvl1pPr marL="0" indent="0" algn="r"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0" name="Plassholder for tekst 7"/>
          <p:cNvSpPr>
            <a:spLocks noGrp="1"/>
          </p:cNvSpPr>
          <p:nvPr>
            <p:ph type="body" sz="quarter" idx="15" hasCustomPrompt="1"/>
          </p:nvPr>
        </p:nvSpPr>
        <p:spPr>
          <a:xfrm>
            <a:off x="6661026" y="4561086"/>
            <a:ext cx="2070547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6" name="Plassholder for tekst 7"/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4283422" y="2462436"/>
            <a:ext cx="2448000" cy="24480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3" name="Plassholder for tekst 7"/>
          <p:cNvSpPr>
            <a:spLocks noGrp="1"/>
          </p:cNvSpPr>
          <p:nvPr>
            <p:ph type="body" sz="quarter" idx="17" hasCustomPrompt="1"/>
          </p:nvPr>
        </p:nvSpPr>
        <p:spPr>
          <a:xfrm>
            <a:off x="3827314" y="2297212"/>
            <a:ext cx="1260000" cy="1260000"/>
          </a:xfrm>
          <a:prstGeom prst="ellipse">
            <a:avLst/>
          </a:prstGeom>
          <a:solidFill>
            <a:srgbClr val="003557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2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27445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92391" y="363892"/>
            <a:ext cx="8231029" cy="2769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92449" y="1041459"/>
            <a:ext cx="8231029" cy="33955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0" r:id="rId3"/>
    <p:sldLayoutId id="2147483661" r:id="rId4"/>
    <p:sldLayoutId id="2147483650" r:id="rId5"/>
    <p:sldLayoutId id="2147483662" r:id="rId6"/>
    <p:sldLayoutId id="2147483665" r:id="rId7"/>
    <p:sldLayoutId id="2147483659" r:id="rId8"/>
    <p:sldLayoutId id="2147483663" r:id="rId9"/>
    <p:sldLayoutId id="2147483664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54" r:id="rId22"/>
    <p:sldLayoutId id="2147483655" r:id="rId2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6479" rtl="0" eaLnBrk="1" latinLnBrk="0" hangingPunct="1">
        <a:spcBef>
          <a:spcPct val="0"/>
        </a:spcBef>
        <a:buNone/>
        <a:defRPr sz="1800" kern="1200" cap="all" baseline="0">
          <a:solidFill>
            <a:srgbClr val="545454"/>
          </a:solidFill>
          <a:latin typeface="+mj-lt"/>
          <a:ea typeface="+mj-ea"/>
          <a:cs typeface="+mj-cs"/>
        </a:defRPr>
      </a:lvl1pPr>
    </p:titleStyle>
    <p:bodyStyle>
      <a:lvl1pPr marL="200025" indent="-200025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•"/>
        <a:defRPr sz="1100" kern="1200">
          <a:solidFill>
            <a:srgbClr val="545454"/>
          </a:solidFill>
          <a:latin typeface="+mn-lt"/>
          <a:ea typeface="+mn-ea"/>
          <a:cs typeface="+mn-cs"/>
        </a:defRPr>
      </a:lvl1pPr>
      <a:lvl2pPr marL="663389" indent="-25515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–"/>
        <a:defRPr sz="1100" kern="1200">
          <a:solidFill>
            <a:srgbClr val="545454"/>
          </a:solidFill>
          <a:latin typeface="+mn-lt"/>
          <a:ea typeface="+mn-ea"/>
          <a:cs typeface="+mn-cs"/>
        </a:defRPr>
      </a:lvl2pPr>
      <a:lvl3pPr marL="1020599" indent="-20412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•"/>
        <a:defRPr sz="1100" kern="1200">
          <a:solidFill>
            <a:srgbClr val="545454"/>
          </a:solidFill>
          <a:latin typeface="+mn-lt"/>
          <a:ea typeface="+mn-ea"/>
          <a:cs typeface="+mn-cs"/>
        </a:defRPr>
      </a:lvl3pPr>
      <a:lvl4pPr marL="1428838" indent="-20412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–"/>
        <a:defRPr sz="1100" kern="1200">
          <a:solidFill>
            <a:srgbClr val="545454"/>
          </a:solidFill>
          <a:latin typeface="+mn-lt"/>
          <a:ea typeface="+mn-ea"/>
          <a:cs typeface="+mn-cs"/>
        </a:defRPr>
      </a:lvl4pPr>
      <a:lvl5pPr marL="1837078" indent="-20412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»"/>
        <a:defRPr sz="1100" kern="1200">
          <a:solidFill>
            <a:srgbClr val="545454"/>
          </a:solidFill>
          <a:latin typeface="+mn-lt"/>
          <a:ea typeface="+mn-ea"/>
          <a:cs typeface="+mn-cs"/>
        </a:defRPr>
      </a:lvl5pPr>
      <a:lvl6pPr marL="2245318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55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79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7003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23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47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71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95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119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43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677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917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8.jpeg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8.jpeg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8.jpe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8.jpeg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8.jpeg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8.jpeg"/><Relationship Id="rId4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semweb.computas.com/" TargetMode="Externa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sparql" TargetMode="External"/><Relationship Id="rId2" Type="http://schemas.openxmlformats.org/officeDocument/2006/relationships/hyperlink" Target="http://dbpedia.org/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hyperlink" Target="http://yasgui.laurensrietveld.nl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3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21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Vokabular / Ontologi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1200" dirty="0" smtClean="0"/>
              <a:t>Eksempler:</a:t>
            </a:r>
          </a:p>
          <a:p>
            <a:r>
              <a:rPr lang="nb-NO" sz="1200" dirty="0" smtClean="0"/>
              <a:t>RDF, RDFS, OWL, SKOS,  Metadata, mengdelære…</a:t>
            </a:r>
          </a:p>
          <a:p>
            <a:r>
              <a:rPr lang="nb-NO" sz="1200" dirty="0" smtClean="0"/>
              <a:t>FOAF, personer (navn, relasjoner…)</a:t>
            </a:r>
          </a:p>
          <a:p>
            <a:r>
              <a:rPr lang="nb-NO" sz="1200" dirty="0" smtClean="0"/>
              <a:t>DBPEDIA, wikipedia</a:t>
            </a:r>
          </a:p>
          <a:p>
            <a:r>
              <a:rPr lang="nb-NO" sz="1200" dirty="0" err="1" smtClean="0"/>
              <a:t>LinkedMDB</a:t>
            </a:r>
            <a:r>
              <a:rPr lang="nb-NO" sz="1200" dirty="0" smtClean="0"/>
              <a:t>, (IMDB) filmer, skuespillere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92" r="-88203" b="-172024"/>
          <a:stretch/>
        </p:blipFill>
        <p:spPr>
          <a:xfrm>
            <a:off x="4031968" y="0"/>
            <a:ext cx="5149850" cy="5145088"/>
          </a:xfrm>
          <a:solidFill>
            <a:schemeClr val="tx2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61" y="1852464"/>
            <a:ext cx="1054713" cy="1690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66" y="196280"/>
            <a:ext cx="1600035" cy="9109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97" y="1596076"/>
            <a:ext cx="2775144" cy="17084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802" y="3829861"/>
            <a:ext cx="4217364" cy="73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0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SPARQL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513678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Spørrespråk for RDF</a:t>
            </a:r>
          </a:p>
          <a:p>
            <a:r>
              <a:rPr lang="nb-NO" sz="1200" dirty="0" smtClean="0"/>
              <a:t>Spørring mot grafmønstre (i RDF-grafen)</a:t>
            </a:r>
          </a:p>
          <a:p>
            <a:r>
              <a:rPr lang="nb-NO" sz="1200" dirty="0" smtClean="0"/>
              <a:t>Fødererte spørringer</a:t>
            </a:r>
            <a:endParaRPr lang="nb-NO" sz="1200" dirty="0" smtClean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4226"/>
          <a:stretch>
            <a:fillRect/>
          </a:stretch>
        </p:blipFill>
        <p:spPr>
          <a:solidFill>
            <a:schemeClr val="accent6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907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SPARQL - ASK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513678" cy="3395520"/>
          </a:xfrm>
        </p:spPr>
        <p:txBody>
          <a:bodyPr>
            <a:normAutofit/>
          </a:bodyPr>
          <a:lstStyle/>
          <a:p>
            <a:r>
              <a:rPr lang="en-GB" sz="1200" dirty="0" err="1" smtClean="0"/>
              <a:t>Spørring</a:t>
            </a:r>
            <a:r>
              <a:rPr lang="en-GB" sz="1200" dirty="0" smtClean="0"/>
              <a:t> om </a:t>
            </a:r>
            <a:r>
              <a:rPr lang="en-GB" sz="1200" dirty="0" err="1" smtClean="0"/>
              <a:t>eksistens</a:t>
            </a:r>
            <a:endParaRPr lang="en-GB" sz="1200" dirty="0" smtClean="0"/>
          </a:p>
          <a:p>
            <a:r>
              <a:rPr lang="en-GB" sz="1200" dirty="0" err="1" smtClean="0"/>
              <a:t>Grådig</a:t>
            </a:r>
            <a:endParaRPr lang="en-GB" sz="1200" dirty="0" smtClean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solidFill>
            <a:schemeClr val="accent6"/>
          </a:solidFill>
        </p:spPr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TextBox 6"/>
          <p:cNvSpPr txBox="1"/>
          <p:nvPr/>
        </p:nvSpPr>
        <p:spPr>
          <a:xfrm>
            <a:off x="4212754" y="549370"/>
            <a:ext cx="2051248" cy="870014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ASK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 {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:Doug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kingOf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:Queens 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37759" y="561670"/>
            <a:ext cx="2051248" cy="408349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True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14676" y="1996708"/>
            <a:ext cx="2051248" cy="870014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ASK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 {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:Doug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kingOf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:Norway 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42740" y="1996708"/>
            <a:ext cx="2051248" cy="408349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False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89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6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SPARQL - SELECT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513678" cy="3395520"/>
          </a:xfrm>
        </p:spPr>
        <p:txBody>
          <a:bodyPr>
            <a:normAutofit/>
          </a:bodyPr>
          <a:lstStyle/>
          <a:p>
            <a:r>
              <a:rPr lang="en-GB" sz="1200" dirty="0" err="1" smtClean="0"/>
              <a:t>Tradisjonell</a:t>
            </a:r>
            <a:r>
              <a:rPr lang="en-GB" sz="1200" dirty="0" smtClean="0"/>
              <a:t> </a:t>
            </a:r>
            <a:r>
              <a:rPr lang="en-GB" sz="1200" dirty="0" err="1" smtClean="0"/>
              <a:t>spørring</a:t>
            </a:r>
            <a:r>
              <a:rPr lang="en-GB" sz="1200" dirty="0" smtClean="0"/>
              <a:t> </a:t>
            </a:r>
          </a:p>
          <a:p>
            <a:r>
              <a:rPr lang="en-GB" sz="1200" dirty="0" err="1" smtClean="0"/>
              <a:t>En</a:t>
            </a:r>
            <a:r>
              <a:rPr lang="en-GB" sz="1200" dirty="0" smtClean="0"/>
              <a:t> rad for </a:t>
            </a:r>
            <a:r>
              <a:rPr lang="en-GB" sz="1200" dirty="0" err="1" smtClean="0"/>
              <a:t>hvert</a:t>
            </a:r>
            <a:r>
              <a:rPr lang="en-GB" sz="1200" dirty="0" smtClean="0"/>
              <a:t> </a:t>
            </a:r>
            <a:r>
              <a:rPr lang="en-GB" sz="1200" dirty="0" err="1" smtClean="0"/>
              <a:t>mønster</a:t>
            </a:r>
            <a:r>
              <a:rPr lang="en-GB" sz="1200" dirty="0" smtClean="0"/>
              <a:t> </a:t>
            </a:r>
            <a:r>
              <a:rPr lang="en-GB" sz="1200" dirty="0" err="1" smtClean="0"/>
              <a:t>som</a:t>
            </a:r>
            <a:r>
              <a:rPr lang="en-GB" sz="1200" dirty="0" smtClean="0"/>
              <a:t> passer med </a:t>
            </a:r>
            <a:r>
              <a:rPr lang="en-GB" sz="1200" dirty="0" err="1" smtClean="0"/>
              <a:t>spørringen</a:t>
            </a:r>
            <a:endParaRPr lang="en-GB" sz="1200" dirty="0" smtClean="0"/>
          </a:p>
          <a:p>
            <a:r>
              <a:rPr lang="en-GB" sz="1200" dirty="0" err="1" smtClean="0"/>
              <a:t>Velge</a:t>
            </a:r>
            <a:r>
              <a:rPr lang="en-GB" sz="1200" dirty="0" smtClean="0"/>
              <a:t> </a:t>
            </a:r>
            <a:r>
              <a:rPr lang="en-GB" sz="1200" dirty="0" err="1" smtClean="0"/>
              <a:t>variabler</a:t>
            </a:r>
            <a:endParaRPr lang="en-GB" sz="1200" dirty="0"/>
          </a:p>
          <a:p>
            <a:endParaRPr lang="en-GB" sz="1200" dirty="0" smtClean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solidFill>
            <a:schemeClr val="accent6"/>
          </a:solidFill>
        </p:spPr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TextBox 6"/>
          <p:cNvSpPr txBox="1"/>
          <p:nvPr/>
        </p:nvSpPr>
        <p:spPr>
          <a:xfrm>
            <a:off x="4212754" y="549370"/>
            <a:ext cx="2051248" cy="870014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 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 {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kingOf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:Norway 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14676" y="1842820"/>
            <a:ext cx="2051248" cy="1023902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 *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 {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kingOf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realm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.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LIMIT 2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075069"/>
              </p:ext>
            </p:extLst>
          </p:nvPr>
        </p:nvGraphicFramePr>
        <p:xfrm>
          <a:off x="6679171" y="1855280"/>
          <a:ext cx="1509976" cy="731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54988"/>
                <a:gridCol w="754988"/>
              </a:tblGrid>
              <a:tr h="231987"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  <a:r>
                        <a:rPr lang="nb-NO" sz="1000" dirty="0" err="1" smtClean="0">
                          <a:solidFill>
                            <a:sysClr val="windowText" lastClr="000000"/>
                          </a:solidFill>
                        </a:rPr>
                        <a:t>king</a:t>
                      </a:r>
                      <a:endParaRPr lang="nb-NO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  <a:r>
                        <a:rPr lang="nb-NO" sz="1000" dirty="0" err="1" smtClean="0">
                          <a:solidFill>
                            <a:sysClr val="windowText" lastClr="000000"/>
                          </a:solidFill>
                        </a:rPr>
                        <a:t>realm</a:t>
                      </a:r>
                      <a:endParaRPr lang="nb-NO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</a:tr>
              <a:tr h="214914">
                <a:tc>
                  <a:txBody>
                    <a:bodyPr/>
                    <a:lstStyle/>
                    <a:p>
                      <a:r>
                        <a:rPr lang="nb-NO" sz="1000" dirty="0" smtClean="0"/>
                        <a:t>:</a:t>
                      </a:r>
                      <a:r>
                        <a:rPr lang="nb-NO" sz="1000" dirty="0" err="1" smtClean="0"/>
                        <a:t>Harald_V</a:t>
                      </a:r>
                      <a:endParaRPr lang="nb-N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/>
                        <a:t>:Norway</a:t>
                      </a:r>
                      <a:endParaRPr lang="nb-NO" sz="1000" dirty="0"/>
                    </a:p>
                  </a:txBody>
                  <a:tcPr/>
                </a:tc>
              </a:tr>
              <a:tr h="214914">
                <a:tc>
                  <a:txBody>
                    <a:bodyPr/>
                    <a:lstStyle/>
                    <a:p>
                      <a:r>
                        <a:rPr lang="nb-NO" sz="1000" dirty="0" smtClean="0"/>
                        <a:t>:Doug</a:t>
                      </a:r>
                      <a:endParaRPr lang="nb-N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/>
                        <a:t>:Queens</a:t>
                      </a:r>
                      <a:endParaRPr lang="nb-NO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718219"/>
              </p:ext>
            </p:extLst>
          </p:nvPr>
        </p:nvGraphicFramePr>
        <p:xfrm>
          <a:off x="6652493" y="564642"/>
          <a:ext cx="754988" cy="487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54988"/>
              </a:tblGrid>
              <a:tr h="231987"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  <a:r>
                        <a:rPr lang="nb-NO" sz="1000" dirty="0" err="1" smtClean="0">
                          <a:solidFill>
                            <a:sysClr val="windowText" lastClr="000000"/>
                          </a:solidFill>
                        </a:rPr>
                        <a:t>king</a:t>
                      </a:r>
                      <a:endParaRPr lang="nb-NO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</a:tr>
              <a:tr h="214914">
                <a:tc>
                  <a:txBody>
                    <a:bodyPr/>
                    <a:lstStyle/>
                    <a:p>
                      <a:r>
                        <a:rPr lang="nb-NO" sz="1000" dirty="0" smtClean="0"/>
                        <a:t>:</a:t>
                      </a:r>
                      <a:r>
                        <a:rPr lang="nb-NO" sz="1000" dirty="0" err="1" smtClean="0"/>
                        <a:t>Harald_V</a:t>
                      </a:r>
                      <a:endParaRPr lang="nb-NO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81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SPARQL - CONSTRUCT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513678" cy="3395520"/>
          </a:xfrm>
        </p:spPr>
        <p:txBody>
          <a:bodyPr>
            <a:normAutofit/>
          </a:bodyPr>
          <a:lstStyle/>
          <a:p>
            <a:r>
              <a:rPr lang="en-GB" sz="1200" dirty="0" err="1" smtClean="0"/>
              <a:t>Konstruere</a:t>
            </a:r>
            <a:r>
              <a:rPr lang="en-GB" sz="1200" dirty="0" smtClean="0"/>
              <a:t> </a:t>
            </a:r>
            <a:r>
              <a:rPr lang="en-GB" sz="1200" dirty="0" err="1" smtClean="0"/>
              <a:t>grafmønstre</a:t>
            </a:r>
            <a:endParaRPr lang="en-GB" sz="1200" dirty="0" smtClean="0"/>
          </a:p>
          <a:p>
            <a:endParaRPr lang="en-GB" sz="1200" dirty="0" smtClean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solidFill>
            <a:schemeClr val="accent6"/>
          </a:solidFill>
        </p:spPr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TextBox 9"/>
          <p:cNvSpPr txBox="1"/>
          <p:nvPr/>
        </p:nvSpPr>
        <p:spPr>
          <a:xfrm>
            <a:off x="4122151" y="988368"/>
            <a:ext cx="2625454" cy="1177791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rgbClr val="545454"/>
                </a:solidFill>
              </a:rPr>
              <a:t>CONSTRUCT {</a:t>
            </a:r>
            <a:endParaRPr lang="nb-NO" sz="1000" dirty="0" smtClean="0">
              <a:solidFill>
                <a:srgbClr val="545454"/>
              </a:solidFill>
            </a:endParaRPr>
          </a:p>
          <a:p>
            <a:r>
              <a:rPr lang="nb-NO" sz="1000" dirty="0">
                <a:solidFill>
                  <a:srgbClr val="545454"/>
                </a:solidFill>
              </a:rPr>
              <a:t> </a:t>
            </a:r>
            <a:r>
              <a:rPr lang="nb-NO" sz="1000" dirty="0" smtClean="0">
                <a:solidFill>
                  <a:srgbClr val="545454"/>
                </a:solidFill>
              </a:rPr>
              <a:t> ?</a:t>
            </a:r>
            <a:r>
              <a:rPr lang="nb-NO" sz="1000" dirty="0" err="1" smtClean="0">
                <a:solidFill>
                  <a:srgbClr val="545454"/>
                </a:solidFill>
              </a:rPr>
              <a:t>actor</a:t>
            </a:r>
            <a:r>
              <a:rPr lang="nb-NO" sz="1000" dirty="0" smtClean="0">
                <a:solidFill>
                  <a:srgbClr val="545454"/>
                </a:solidFill>
              </a:rPr>
              <a:t> :</a:t>
            </a:r>
            <a:r>
              <a:rPr lang="nb-NO" sz="1000" dirty="0" err="1" smtClean="0">
                <a:solidFill>
                  <a:srgbClr val="545454"/>
                </a:solidFill>
              </a:rPr>
              <a:t>portraying</a:t>
            </a:r>
            <a:r>
              <a:rPr lang="nb-NO" sz="1000" dirty="0" smtClean="0">
                <a:solidFill>
                  <a:srgbClr val="545454"/>
                </a:solidFill>
              </a:rPr>
              <a:t> ?</a:t>
            </a:r>
            <a:r>
              <a:rPr lang="nb-NO" sz="1000" dirty="0" err="1" smtClean="0">
                <a:solidFill>
                  <a:srgbClr val="545454"/>
                </a:solidFill>
              </a:rPr>
              <a:t>character</a:t>
            </a:r>
            <a:r>
              <a:rPr lang="nb-NO" sz="1000" dirty="0" smtClean="0">
                <a:solidFill>
                  <a:srgbClr val="545454"/>
                </a:solidFill>
              </a:rPr>
              <a:t> .</a:t>
            </a:r>
          </a:p>
          <a:p>
            <a:r>
              <a:rPr lang="nb-NO" sz="1000" dirty="0">
                <a:solidFill>
                  <a:srgbClr val="545454"/>
                </a:solidFill>
              </a:rPr>
              <a:t>}</a:t>
            </a:r>
            <a:endParaRPr lang="nb-NO" sz="1000" dirty="0" smtClean="0">
              <a:solidFill>
                <a:srgbClr val="545454"/>
              </a:solidFill>
            </a:endParaRPr>
          </a:p>
          <a:p>
            <a:r>
              <a:rPr lang="nb-NO" sz="1000" dirty="0" smtClean="0">
                <a:solidFill>
                  <a:srgbClr val="545454"/>
                </a:solidFill>
              </a:rPr>
              <a:t>WHERE {</a:t>
            </a:r>
          </a:p>
          <a:p>
            <a:r>
              <a:rPr lang="nb-NO" sz="1000" dirty="0" smtClean="0">
                <a:solidFill>
                  <a:srgbClr val="545454"/>
                </a:solidFill>
              </a:rPr>
              <a:t>  ?</a:t>
            </a:r>
            <a:r>
              <a:rPr lang="nb-NO" sz="1000" dirty="0" err="1" smtClean="0">
                <a:solidFill>
                  <a:srgbClr val="545454"/>
                </a:solidFill>
              </a:rPr>
              <a:t>character</a:t>
            </a:r>
            <a:r>
              <a:rPr lang="nb-NO" sz="1000" dirty="0" smtClean="0">
                <a:solidFill>
                  <a:srgbClr val="545454"/>
                </a:solidFill>
              </a:rPr>
              <a:t> :</a:t>
            </a:r>
            <a:r>
              <a:rPr lang="nb-NO" sz="1000" dirty="0" err="1" smtClean="0">
                <a:solidFill>
                  <a:srgbClr val="545454"/>
                </a:solidFill>
              </a:rPr>
              <a:t>playedBy</a:t>
            </a:r>
            <a:r>
              <a:rPr lang="nb-NO" sz="1000" dirty="0" smtClean="0">
                <a:solidFill>
                  <a:srgbClr val="545454"/>
                </a:solidFill>
              </a:rPr>
              <a:t> ?</a:t>
            </a:r>
            <a:r>
              <a:rPr lang="nb-NO" sz="1000" dirty="0" err="1" smtClean="0">
                <a:solidFill>
                  <a:srgbClr val="545454"/>
                </a:solidFill>
              </a:rPr>
              <a:t>actor</a:t>
            </a:r>
            <a:r>
              <a:rPr lang="nb-NO" sz="1000" dirty="0" smtClean="0">
                <a:solidFill>
                  <a:srgbClr val="545454"/>
                </a:solidFill>
              </a:rPr>
              <a:t> .</a:t>
            </a:r>
          </a:p>
          <a:p>
            <a:r>
              <a:rPr lang="nb-NO" sz="1000" dirty="0" smtClean="0">
                <a:solidFill>
                  <a:srgbClr val="545454"/>
                </a:solidFill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50913" y="988368"/>
            <a:ext cx="2051248" cy="562238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Konstruerer den inverse relasjonen av </a:t>
            </a:r>
            <a:r>
              <a:rPr lang="nb-NO" sz="10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playedBy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4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SPARQL - DESCRIBE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513678" cy="3395520"/>
          </a:xfrm>
        </p:spPr>
        <p:txBody>
          <a:bodyPr>
            <a:normAutofit/>
          </a:bodyPr>
          <a:lstStyle/>
          <a:p>
            <a:r>
              <a:rPr lang="en-GB" sz="1200" dirty="0" err="1" smtClean="0"/>
              <a:t>Beskriver</a:t>
            </a:r>
            <a:r>
              <a:rPr lang="en-GB" sz="1200" dirty="0" smtClean="0"/>
              <a:t> </a:t>
            </a:r>
            <a:r>
              <a:rPr lang="en-GB" sz="1200" dirty="0" err="1" smtClean="0"/>
              <a:t>ressurser</a:t>
            </a:r>
            <a:endParaRPr lang="en-GB" sz="1200" dirty="0" smtClean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solidFill>
            <a:schemeClr val="accent6"/>
          </a:solidFill>
        </p:spPr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2" name="TextBox 11"/>
          <p:cNvSpPr txBox="1"/>
          <p:nvPr/>
        </p:nvSpPr>
        <p:spPr>
          <a:xfrm>
            <a:off x="4122937" y="1270909"/>
            <a:ext cx="2625454" cy="408349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rgbClr val="545454"/>
                </a:solidFill>
              </a:rPr>
              <a:t>DESCRIBE </a:t>
            </a:r>
            <a:r>
              <a:rPr lang="nb-NO" sz="1000" dirty="0" smtClean="0">
                <a:solidFill>
                  <a:srgbClr val="545454"/>
                </a:solidFill>
              </a:rPr>
              <a:t>:Doug</a:t>
            </a:r>
            <a:endParaRPr lang="nb-NO" sz="1000" dirty="0" smtClean="0">
              <a:solidFill>
                <a:srgbClr val="54545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8198" y="1264853"/>
            <a:ext cx="2051248" cy="408349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 graf som beskriver :Doug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22937" y="1969822"/>
            <a:ext cx="2625454" cy="870014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rgbClr val="545454"/>
                </a:solidFill>
              </a:rPr>
              <a:t>DESCRIBE </a:t>
            </a:r>
            <a:r>
              <a:rPr lang="nb-NO" sz="1000" dirty="0" smtClean="0">
                <a:solidFill>
                  <a:srgbClr val="545454"/>
                </a:solidFill>
              </a:rPr>
              <a:t>?</a:t>
            </a:r>
            <a:r>
              <a:rPr lang="nb-NO" sz="1000" dirty="0" err="1" smtClean="0">
                <a:solidFill>
                  <a:srgbClr val="545454"/>
                </a:solidFill>
              </a:rPr>
              <a:t>king</a:t>
            </a:r>
            <a:endParaRPr lang="nb-NO" sz="1000" dirty="0" smtClean="0">
              <a:solidFill>
                <a:srgbClr val="545454"/>
              </a:solidFill>
            </a:endParaRPr>
          </a:p>
          <a:p>
            <a:r>
              <a:rPr lang="nb-NO" sz="1000" dirty="0" smtClean="0">
                <a:solidFill>
                  <a:srgbClr val="545454"/>
                </a:solidFill>
              </a:rPr>
              <a:t>WHERE {</a:t>
            </a:r>
          </a:p>
          <a:p>
            <a:r>
              <a:rPr lang="nb-NO" sz="1000" dirty="0" smtClean="0">
                <a:solidFill>
                  <a:srgbClr val="545454"/>
                </a:solidFill>
              </a:rPr>
              <a:t>  ?</a:t>
            </a:r>
            <a:r>
              <a:rPr lang="nb-NO" sz="1000" dirty="0" err="1" smtClean="0">
                <a:solidFill>
                  <a:srgbClr val="545454"/>
                </a:solidFill>
              </a:rPr>
              <a:t>king</a:t>
            </a:r>
            <a:r>
              <a:rPr lang="nb-NO" sz="1000" dirty="0" smtClean="0">
                <a:solidFill>
                  <a:srgbClr val="545454"/>
                </a:solidFill>
              </a:rPr>
              <a:t> :</a:t>
            </a:r>
            <a:r>
              <a:rPr lang="nb-NO" sz="1000" dirty="0" err="1" smtClean="0">
                <a:solidFill>
                  <a:srgbClr val="545454"/>
                </a:solidFill>
              </a:rPr>
              <a:t>kingOf</a:t>
            </a:r>
            <a:r>
              <a:rPr lang="nb-NO" sz="1000" dirty="0" smtClean="0">
                <a:solidFill>
                  <a:srgbClr val="545454"/>
                </a:solidFill>
              </a:rPr>
              <a:t> ?</a:t>
            </a:r>
            <a:r>
              <a:rPr lang="nb-NO" sz="1000" dirty="0" err="1" smtClean="0">
                <a:solidFill>
                  <a:srgbClr val="545454"/>
                </a:solidFill>
              </a:rPr>
              <a:t>realm</a:t>
            </a:r>
            <a:r>
              <a:rPr lang="nb-NO" sz="1000" dirty="0" smtClean="0">
                <a:solidFill>
                  <a:srgbClr val="545454"/>
                </a:solidFill>
              </a:rPr>
              <a:t> .</a:t>
            </a:r>
          </a:p>
          <a:p>
            <a:r>
              <a:rPr lang="nb-NO" sz="1000" dirty="0" smtClean="0">
                <a:solidFill>
                  <a:srgbClr val="545454"/>
                </a:solidFill>
              </a:rPr>
              <a:t>}</a:t>
            </a:r>
            <a:endParaRPr lang="nb-NO" sz="1000" dirty="0" smtClean="0">
              <a:solidFill>
                <a:srgbClr val="54545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48198" y="1969822"/>
            <a:ext cx="2051248" cy="562238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 graf som beskriver alle bindinger til 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Lenkede 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0" y="1303067"/>
            <a:ext cx="338831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Forskjellige datasett fra forskjellige vokabular kan kobles sammen.</a:t>
            </a:r>
          </a:p>
          <a:p>
            <a:pPr marL="0" indent="0">
              <a:buNone/>
            </a:pPr>
            <a:endParaRPr lang="nb-NO" sz="14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948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xfrm>
            <a:off x="4021352" y="0"/>
            <a:ext cx="5148858" cy="51450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1585686" y="3591054"/>
            <a:ext cx="8787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24056" y="3211961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78" y="2979438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</p:spTree>
    <p:extLst>
      <p:ext uri="{BB962C8B-B14F-4D97-AF65-F5344CB8AC3E}">
        <p14:creationId xmlns:p14="http://schemas.microsoft.com/office/powerpoint/2010/main" val="6328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78" y="2979438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1639278" y="3521470"/>
            <a:ext cx="9401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t="243" r="29726" b="36526"/>
          <a:stretch/>
        </p:blipFill>
        <p:spPr/>
      </p:pic>
      <p:sp>
        <p:nvSpPr>
          <p:cNvPr id="29" name="Oval 28"/>
          <p:cNvSpPr/>
          <p:nvPr/>
        </p:nvSpPr>
        <p:spPr>
          <a:xfrm>
            <a:off x="5796930" y="2017455"/>
            <a:ext cx="1142641" cy="1145241"/>
          </a:xfrm>
          <a:prstGeom prst="ellipse">
            <a:avLst/>
          </a:prstGeom>
          <a:noFill/>
          <a:ln w="203200">
            <a:solidFill>
              <a:srgbClr val="003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24056" y="3211961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70564" y="2783028"/>
            <a:ext cx="1626166" cy="1579604"/>
          </a:xfrm>
          <a:prstGeom prst="ellipse">
            <a:avLst/>
          </a:prstGeom>
          <a:noFill/>
          <a:ln w="206375">
            <a:solidFill>
              <a:srgbClr val="003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78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xfrm>
            <a:off x="4021352" y="0"/>
            <a:ext cx="5148858" cy="51450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585686" y="3591054"/>
            <a:ext cx="8787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24056" y="3211961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78" y="2979438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</p:spTree>
    <p:extLst>
      <p:ext uri="{BB962C8B-B14F-4D97-AF65-F5344CB8AC3E}">
        <p14:creationId xmlns:p14="http://schemas.microsoft.com/office/powerpoint/2010/main" val="307420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Semantisk Web for Nybegynnere</a:t>
            </a:r>
            <a:endParaRPr lang="nb-NO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3" t="8934" r="-5063" b="1730"/>
          <a:stretch/>
        </p:blipFill>
        <p:spPr/>
      </p:pic>
    </p:spTree>
    <p:extLst>
      <p:ext uri="{BB962C8B-B14F-4D97-AF65-F5344CB8AC3E}">
        <p14:creationId xmlns:p14="http://schemas.microsoft.com/office/powerpoint/2010/main" val="338275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102978" y="1420416"/>
            <a:ext cx="492803" cy="491678"/>
          </a:xfrm>
          <a:prstGeom prst="ellipse">
            <a:avLst/>
          </a:prstGeom>
          <a:noFill/>
          <a:ln w="38100">
            <a:solidFill>
              <a:srgbClr val="003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78397" y="3612281"/>
            <a:ext cx="503987" cy="524703"/>
          </a:xfrm>
          <a:prstGeom prst="ellipse">
            <a:avLst/>
          </a:prstGeom>
          <a:noFill/>
          <a:ln w="38100" cap="flat" cmpd="sng">
            <a:solidFill>
              <a:srgbClr val="9E2A86"/>
            </a:solidFill>
            <a:round/>
          </a:ln>
          <a:effectLst>
            <a:outerShdw blurRad="4953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t="38696" r="48065" b="234"/>
          <a:stretch/>
        </p:blipFill>
        <p:spPr/>
      </p:pic>
      <p:sp>
        <p:nvSpPr>
          <p:cNvPr id="29" name="Oval 28"/>
          <p:cNvSpPr/>
          <p:nvPr/>
        </p:nvSpPr>
        <p:spPr>
          <a:xfrm rot="1826851">
            <a:off x="6263163" y="2520093"/>
            <a:ext cx="1049170" cy="1041257"/>
          </a:xfrm>
          <a:prstGeom prst="ellipse">
            <a:avLst/>
          </a:prstGeom>
          <a:noFill/>
          <a:ln w="203200">
            <a:solidFill>
              <a:srgbClr val="9E2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1585686" y="3591054"/>
            <a:ext cx="8787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724056" y="3211961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78" y="2979438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  <p:sp>
        <p:nvSpPr>
          <p:cNvPr id="23" name="Oval 22"/>
          <p:cNvSpPr/>
          <p:nvPr/>
        </p:nvSpPr>
        <p:spPr>
          <a:xfrm rot="18749246">
            <a:off x="-559638" y="1394252"/>
            <a:ext cx="5097444" cy="1882630"/>
          </a:xfrm>
          <a:prstGeom prst="ellipse">
            <a:avLst/>
          </a:prstGeom>
          <a:noFill/>
          <a:ln w="203200">
            <a:solidFill>
              <a:srgbClr val="9E2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7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xfrm>
            <a:off x="4021352" y="0"/>
            <a:ext cx="5148858" cy="51450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585686" y="3591054"/>
            <a:ext cx="8787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24056" y="3211961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78" y="2979438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</p:spTree>
    <p:extLst>
      <p:ext uri="{BB962C8B-B14F-4D97-AF65-F5344CB8AC3E}">
        <p14:creationId xmlns:p14="http://schemas.microsoft.com/office/powerpoint/2010/main" val="348935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78" y="2979438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-1" y="556320"/>
            <a:ext cx="2579423" cy="1689606"/>
          </a:xfrm>
          <a:prstGeom prst="ellipse">
            <a:avLst/>
          </a:prstGeom>
          <a:noFill/>
          <a:ln w="203200">
            <a:solidFill>
              <a:srgbClr val="38BE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Oval 26"/>
          <p:cNvSpPr/>
          <p:nvPr/>
        </p:nvSpPr>
        <p:spPr>
          <a:xfrm>
            <a:off x="1427942" y="3108806"/>
            <a:ext cx="1254776" cy="815212"/>
          </a:xfrm>
          <a:prstGeom prst="ellipse">
            <a:avLst/>
          </a:prstGeom>
          <a:noFill/>
          <a:ln w="203200">
            <a:solidFill>
              <a:srgbClr val="38BE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/>
      </p:pic>
      <p:cxnSp>
        <p:nvCxnSpPr>
          <p:cNvPr id="25" name="Straight Arrow Connector 24"/>
          <p:cNvCxnSpPr/>
          <p:nvPr/>
        </p:nvCxnSpPr>
        <p:spPr>
          <a:xfrm flipH="1">
            <a:off x="1585686" y="3591054"/>
            <a:ext cx="8787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24056" y="3211961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3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xfrm>
            <a:off x="4021352" y="0"/>
            <a:ext cx="5148858" cy="51450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585686" y="3591054"/>
            <a:ext cx="8787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24056" y="3211961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78" y="2979438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</p:spTree>
    <p:extLst>
      <p:ext uri="{BB962C8B-B14F-4D97-AF65-F5344CB8AC3E}">
        <p14:creationId xmlns:p14="http://schemas.microsoft.com/office/powerpoint/2010/main" val="261332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Lenkede 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0" y="1303067"/>
            <a:ext cx="338831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Forskjellige datasett fra forskjellige vokabular kan kobles sammen.</a:t>
            </a:r>
          </a:p>
          <a:p>
            <a:r>
              <a:rPr lang="nb-NO" sz="1200" dirty="0" smtClean="0"/>
              <a:t>Berike data</a:t>
            </a:r>
          </a:p>
          <a:p>
            <a:r>
              <a:rPr lang="nb-NO" sz="1200" dirty="0" smtClean="0"/>
              <a:t>Resonere over ekstern data</a:t>
            </a:r>
          </a:p>
          <a:p>
            <a:r>
              <a:rPr lang="nb-NO" sz="1200" dirty="0" smtClean="0"/>
              <a:t>Data holdes synkronisert</a:t>
            </a:r>
          </a:p>
          <a:p>
            <a:pPr marL="0" indent="0">
              <a:buNone/>
            </a:pPr>
            <a:endParaRPr lang="nb-NO" sz="1200" dirty="0" smtClean="0"/>
          </a:p>
          <a:p>
            <a:r>
              <a:rPr lang="nb-NO" sz="1200" dirty="0" smtClean="0"/>
              <a:t>Konkrete eksempel fra Computas:</a:t>
            </a:r>
          </a:p>
          <a:p>
            <a:pPr lvl="1"/>
            <a:r>
              <a:rPr lang="nb-NO" sz="1200" dirty="0" smtClean="0"/>
              <a:t>Mattilsynet og </a:t>
            </a:r>
            <a:r>
              <a:rPr lang="nb-NO" sz="1200" dirty="0" smtClean="0"/>
              <a:t>SLV</a:t>
            </a:r>
          </a:p>
          <a:p>
            <a:pPr lvl="1"/>
            <a:r>
              <a:rPr lang="nb-NO" sz="1200" dirty="0" smtClean="0"/>
              <a:t>EPIM logistikk og miljø</a:t>
            </a:r>
            <a:endParaRPr lang="nb-NO" sz="1200" dirty="0" smtClean="0"/>
          </a:p>
          <a:p>
            <a:pPr lvl="1"/>
            <a:r>
              <a:rPr lang="nb-NO" sz="1200" dirty="0" smtClean="0"/>
              <a:t>Skatteetaten og </a:t>
            </a:r>
            <a:r>
              <a:rPr lang="nb-NO" sz="1200" dirty="0" smtClean="0"/>
              <a:t>Brønnøysund</a:t>
            </a:r>
            <a:endParaRPr lang="nb-NO" sz="1200" dirty="0" smtClean="0"/>
          </a:p>
          <a:p>
            <a:pPr lvl="1"/>
            <a:endParaRPr lang="nb-NO" sz="1200" dirty="0" smtClean="0"/>
          </a:p>
          <a:p>
            <a:pPr marL="0" indent="0">
              <a:buNone/>
            </a:pPr>
            <a:endParaRPr lang="nb-NO" sz="14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xfrm>
            <a:off x="4086597" y="0"/>
            <a:ext cx="5148858" cy="5145088"/>
          </a:xfrm>
          <a:solidFill>
            <a:schemeClr val="accent1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24367" y="1350039"/>
            <a:ext cx="792088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77" y="796713"/>
            <a:ext cx="1386795" cy="101270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0" y="610942"/>
            <a:ext cx="1384250" cy="13842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14" y="4361275"/>
            <a:ext cx="3221689" cy="389384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24" name="Straight Arrow Connector 23"/>
          <p:cNvCxnSpPr>
            <a:stCxn id="25" idx="2"/>
          </p:cNvCxnSpPr>
          <p:nvPr/>
        </p:nvCxnSpPr>
        <p:spPr>
          <a:xfrm>
            <a:off x="6661026" y="3650031"/>
            <a:ext cx="0" cy="711244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06" y="3040431"/>
            <a:ext cx="1234440" cy="609600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257" y="2110610"/>
            <a:ext cx="1691730" cy="70488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479" y="2132103"/>
            <a:ext cx="1711807" cy="661899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5" name="Straight Arrow Connector 14"/>
          <p:cNvCxnSpPr/>
          <p:nvPr/>
        </p:nvCxnSpPr>
        <p:spPr>
          <a:xfrm>
            <a:off x="6124012" y="2463052"/>
            <a:ext cx="792088" cy="0"/>
          </a:xfrm>
          <a:prstGeom prst="straightConnector1">
            <a:avLst/>
          </a:prstGeom>
          <a:ln w="63500">
            <a:headEnd type="triangle"/>
            <a:tailEnd type="triangle"/>
          </a:ln>
          <a:effectLst>
            <a:outerShdw blurRad="4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47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2" b="4052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7" r="16517"/>
          <a:stretch>
            <a:fillRect/>
          </a:stretch>
        </p:blipFill>
        <p:spPr>
          <a:ln w="19050">
            <a:solidFill>
              <a:schemeClr val="tx2"/>
            </a:solidFill>
          </a:ln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2" b="18602"/>
          <a:stretch>
            <a:fillRect/>
          </a:stretch>
        </p:blipFill>
        <p:spPr>
          <a:xfrm>
            <a:off x="6624874" y="1852638"/>
            <a:ext cx="1332000" cy="1223962"/>
          </a:xfrm>
          <a:ln w="12700">
            <a:solidFill>
              <a:schemeClr val="tx2"/>
            </a:solidFill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950" y="3443057"/>
            <a:ext cx="2448272" cy="305661"/>
          </a:xfrm>
        </p:spPr>
        <p:txBody>
          <a:bodyPr/>
          <a:lstStyle/>
          <a:p>
            <a:r>
              <a:rPr lang="nb-NO" dirty="0" smtClean="0"/>
              <a:t>Vokabular</a:t>
            </a:r>
            <a:endParaRPr lang="nb-NO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48658" y="3442030"/>
            <a:ext cx="2448272" cy="305661"/>
          </a:xfrm>
        </p:spPr>
        <p:txBody>
          <a:bodyPr/>
          <a:lstStyle/>
          <a:p>
            <a:r>
              <a:rPr lang="nb-NO" dirty="0" smtClean="0"/>
              <a:t>data</a:t>
            </a:r>
            <a:endParaRPr lang="nb-NO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05068" y="3442030"/>
            <a:ext cx="2448272" cy="305661"/>
          </a:xfrm>
        </p:spPr>
        <p:txBody>
          <a:bodyPr/>
          <a:lstStyle/>
          <a:p>
            <a:r>
              <a:rPr lang="nb-NO" dirty="0" smtClean="0"/>
              <a:t>Spørre</a:t>
            </a:r>
            <a:endParaRPr lang="nb-NO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25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026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604339" cy="276999"/>
          </a:xfrm>
        </p:spPr>
        <p:txBody>
          <a:bodyPr/>
          <a:lstStyle/>
          <a:p>
            <a:r>
              <a:rPr lang="nb-NO" dirty="0" smtClean="0"/>
              <a:t>La oss bygge et vokabular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1" y="1060376"/>
            <a:ext cx="3392439" cy="3631306"/>
          </a:xfrm>
        </p:spPr>
        <p:txBody>
          <a:bodyPr>
            <a:normAutofit/>
          </a:bodyPr>
          <a:lstStyle/>
          <a:p>
            <a:r>
              <a:rPr lang="nb-NO" sz="1200" dirty="0" smtClean="0"/>
              <a:t>Spesifikasjon</a:t>
            </a:r>
            <a:r>
              <a:rPr lang="nb-NO" sz="1200" dirty="0" smtClean="0"/>
              <a:t>:</a:t>
            </a:r>
          </a:p>
          <a:p>
            <a:pPr lvl="1"/>
            <a:r>
              <a:rPr lang="nb-NO" sz="1200" dirty="0" smtClean="0"/>
              <a:t>Vi skal ha et person-objekt</a:t>
            </a:r>
          </a:p>
          <a:p>
            <a:pPr lvl="1"/>
            <a:r>
              <a:rPr lang="nb-NO" sz="1200" dirty="0" smtClean="0"/>
              <a:t>Det skal ha fornavn, etternavn, alder, studieretning…</a:t>
            </a:r>
          </a:p>
          <a:p>
            <a:pPr lvl="1"/>
            <a:r>
              <a:rPr lang="nb-NO" sz="1200" dirty="0" smtClean="0"/>
              <a:t>Hvem kjenner personen?</a:t>
            </a:r>
          </a:p>
          <a:p>
            <a:pPr lvl="1"/>
            <a:r>
              <a:rPr lang="nb-NO" sz="1200" dirty="0" smtClean="0"/>
              <a:t>Hvilke filmer har personen sett</a:t>
            </a:r>
            <a:r>
              <a:rPr lang="nb-NO" sz="1200" dirty="0" smtClean="0"/>
              <a:t>?</a:t>
            </a:r>
            <a:endParaRPr lang="nb-NO" sz="1200" dirty="0" smtClean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" t="-81780" r="-67" b="-89127"/>
          <a:stretch/>
        </p:blipFill>
        <p:spPr>
          <a:xfrm>
            <a:off x="4023370" y="0"/>
            <a:ext cx="5148858" cy="5145088"/>
          </a:xfrm>
          <a:solidFill>
            <a:schemeClr val="bg1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38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604339" cy="276999"/>
          </a:xfrm>
        </p:spPr>
        <p:txBody>
          <a:bodyPr/>
          <a:lstStyle/>
          <a:p>
            <a:r>
              <a:rPr lang="nb-NO" dirty="0" smtClean="0"/>
              <a:t>Lenkede 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1" y="1060376"/>
            <a:ext cx="3392439" cy="3631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1200" dirty="0" smtClean="0"/>
              <a:t>Vi </a:t>
            </a:r>
            <a:r>
              <a:rPr lang="nb-NO" sz="1200" dirty="0" smtClean="0"/>
              <a:t>kan lenke mot eksisterende åpne data!</a:t>
            </a:r>
            <a:endParaRPr lang="nb-NO" sz="1200" dirty="0"/>
          </a:p>
          <a:p>
            <a:r>
              <a:rPr lang="nb-NO" sz="1200" dirty="0" smtClean="0"/>
              <a:t>Åpne datasett for filmer finnes bl.a. på </a:t>
            </a:r>
            <a:r>
              <a:rPr lang="nb-NO" sz="1200" dirty="0" err="1" smtClean="0"/>
              <a:t>linkedMDB</a:t>
            </a:r>
            <a:r>
              <a:rPr lang="nb-NO" sz="1200" dirty="0" smtClean="0"/>
              <a:t> og </a:t>
            </a:r>
            <a:r>
              <a:rPr lang="nb-NO" sz="1200" dirty="0" err="1" smtClean="0"/>
              <a:t>DBpedia</a:t>
            </a:r>
            <a:r>
              <a:rPr lang="nb-NO" sz="1200" dirty="0" smtClean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74" t="-42073" r="-4187" b="-62075"/>
          <a:stretch/>
        </p:blipFill>
        <p:spPr>
          <a:solidFill>
            <a:schemeClr val="accent6"/>
          </a:solidFill>
        </p:spPr>
      </p:pic>
    </p:spTree>
    <p:extLst>
      <p:ext uri="{BB962C8B-B14F-4D97-AF65-F5344CB8AC3E}">
        <p14:creationId xmlns:p14="http://schemas.microsoft.com/office/powerpoint/2010/main" val="267552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Registrere 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003" y="1204392"/>
            <a:ext cx="3388315" cy="3395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1200" dirty="0" smtClean="0"/>
              <a:t>URL</a:t>
            </a:r>
            <a:r>
              <a:rPr lang="nb-NO" sz="1200" dirty="0" smtClean="0"/>
              <a:t>: </a:t>
            </a:r>
            <a:r>
              <a:rPr lang="nb-NO" sz="1200" dirty="0">
                <a:hlinkClick r:id="rId2"/>
              </a:rPr>
              <a:t>http://semweb.computas.com</a:t>
            </a:r>
            <a:endParaRPr lang="nb-NO" sz="1200" dirty="0" smtClean="0"/>
          </a:p>
          <a:p>
            <a:pPr marL="0" indent="0">
              <a:buNone/>
            </a:pPr>
            <a:endParaRPr lang="nb-NO" sz="1200" dirty="0" smtClean="0"/>
          </a:p>
          <a:p>
            <a:r>
              <a:rPr lang="nb-NO" sz="1200" dirty="0" smtClean="0"/>
              <a:t>Registrer navn, alder og studieretning. </a:t>
            </a:r>
          </a:p>
          <a:p>
            <a:r>
              <a:rPr lang="nb-NO" sz="1200" dirty="0" smtClean="0"/>
              <a:t>Hvem kjenner du?</a:t>
            </a:r>
          </a:p>
          <a:p>
            <a:r>
              <a:rPr lang="nb-NO" sz="1200" dirty="0" smtClean="0"/>
              <a:t>Hvilke filmer har du sett?</a:t>
            </a:r>
            <a:endParaRPr lang="nb-NO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" r="7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1636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Spørringer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1200" dirty="0" smtClean="0"/>
              <a:t>Vi bruker SPARQL!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Hvem studerer «informatikk»?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Hvem kjenner noen som er 22 år gamle?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Hvem har </a:t>
            </a:r>
            <a:r>
              <a:rPr lang="nb-NO" sz="1200" dirty="0" smtClean="0"/>
              <a:t>sett «The </a:t>
            </a:r>
            <a:r>
              <a:rPr lang="nb-NO" sz="1200" dirty="0" err="1" smtClean="0"/>
              <a:t>Godfather</a:t>
            </a:r>
            <a:r>
              <a:rPr lang="nb-NO" sz="1200" dirty="0" smtClean="0"/>
              <a:t>» </a:t>
            </a:r>
            <a:r>
              <a:rPr lang="nb-NO" sz="1200" dirty="0" smtClean="0"/>
              <a:t>?</a:t>
            </a:r>
            <a:endParaRPr lang="nb-NO" sz="1200" dirty="0" smtClean="0"/>
          </a:p>
          <a:p>
            <a:pPr marL="0" indent="0">
              <a:buNone/>
            </a:pPr>
            <a:r>
              <a:rPr lang="nb-NO" sz="1200" dirty="0" smtClean="0"/>
              <a:t>…</a:t>
            </a:r>
          </a:p>
          <a:p>
            <a:pPr marL="0" indent="0">
              <a:buNone/>
            </a:pPr>
            <a:r>
              <a:rPr lang="nb-NO" sz="1200" dirty="0" smtClean="0"/>
              <a:t>n.   Noen forslag?</a:t>
            </a:r>
          </a:p>
          <a:p>
            <a:pPr marL="0" indent="0">
              <a:buNone/>
            </a:pPr>
            <a:endParaRPr lang="nb-NO" sz="1400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752" r="-92" b="-49282"/>
          <a:stretch/>
        </p:blipFill>
        <p:spPr>
          <a:solidFill>
            <a:schemeClr val="tx2"/>
          </a:solidFill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9844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Agenda: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1200" dirty="0" smtClean="0"/>
              <a:t>Litt teori</a:t>
            </a:r>
          </a:p>
          <a:p>
            <a:r>
              <a:rPr lang="nb-NO" sz="1200" dirty="0" smtClean="0"/>
              <a:t>Utvikle et vokabular (en modell)</a:t>
            </a:r>
          </a:p>
          <a:p>
            <a:r>
              <a:rPr lang="nb-NO" sz="1200" dirty="0" smtClean="0"/>
              <a:t>Generere data og lenke den mot eksisterende ekstern data.</a:t>
            </a:r>
          </a:p>
          <a:p>
            <a:r>
              <a:rPr lang="nb-NO" sz="1200" dirty="0" smtClean="0"/>
              <a:t>Gjøre spørringer på vår og ekstern data.</a:t>
            </a:r>
            <a:endParaRPr lang="nb-NO" sz="1200" dirty="0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5" b="25015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970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Ressurser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1200" dirty="0" err="1" smtClean="0"/>
              <a:t>DBpedia</a:t>
            </a:r>
            <a:endParaRPr lang="nb-NO" sz="1200" dirty="0" smtClean="0"/>
          </a:p>
          <a:p>
            <a:pPr lvl="1"/>
            <a:r>
              <a:rPr lang="nb-NO" sz="1200" dirty="0" smtClean="0">
                <a:hlinkClick r:id="rId2"/>
              </a:rPr>
              <a:t>http://dbpedia.org</a:t>
            </a:r>
            <a:endParaRPr lang="nb-NO" sz="1200" dirty="0" smtClean="0"/>
          </a:p>
          <a:p>
            <a:pPr lvl="1"/>
            <a:r>
              <a:rPr lang="nb-NO" sz="1200" dirty="0">
                <a:hlinkClick r:id="rId3"/>
              </a:rPr>
              <a:t>http://</a:t>
            </a:r>
            <a:r>
              <a:rPr lang="nb-NO" sz="1200" dirty="0" smtClean="0">
                <a:hlinkClick r:id="rId3"/>
              </a:rPr>
              <a:t>dbpedia.org/sparql</a:t>
            </a:r>
            <a:endParaRPr lang="nb-NO" sz="1200" dirty="0" smtClean="0"/>
          </a:p>
          <a:p>
            <a:r>
              <a:rPr lang="nb-NO" sz="1200" dirty="0" smtClean="0"/>
              <a:t>SPARQL</a:t>
            </a:r>
          </a:p>
          <a:p>
            <a:pPr lvl="1"/>
            <a:r>
              <a:rPr lang="nb-NO" sz="1200" dirty="0">
                <a:hlinkClick r:id="rId4"/>
              </a:rPr>
              <a:t>http://yasgui.laurensrietveld.nl</a:t>
            </a:r>
            <a:r>
              <a:rPr lang="nb-NO" sz="1200" dirty="0" smtClean="0">
                <a:hlinkClick r:id="rId4"/>
              </a:rPr>
              <a:t>/</a:t>
            </a:r>
            <a:endParaRPr lang="nb-NO" sz="1200" dirty="0"/>
          </a:p>
          <a:p>
            <a:pPr marL="408239" lvl="1" indent="0">
              <a:buNone/>
            </a:pPr>
            <a:endParaRPr lang="nb-NO" sz="12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" r="1568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30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7084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Takk for oppmerksomheten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173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SEMANTISK WEB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46026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Nett av strukturert, maskinleselig, </a:t>
            </a:r>
            <a:r>
              <a:rPr lang="nb-NO" sz="1200" dirty="0" smtClean="0"/>
              <a:t>data</a:t>
            </a:r>
          </a:p>
          <a:p>
            <a:r>
              <a:rPr lang="nb-NO" sz="1200" dirty="0" smtClean="0"/>
              <a:t>Hvem som helst kan si noe om hva som helst!</a:t>
            </a:r>
            <a:endParaRPr lang="nb-NO" sz="1200" dirty="0" smtClean="0"/>
          </a:p>
          <a:p>
            <a:r>
              <a:rPr lang="nb-NO" sz="1200" dirty="0" smtClean="0"/>
              <a:t>Semantisk betydning</a:t>
            </a:r>
          </a:p>
          <a:p>
            <a:r>
              <a:rPr lang="nb-NO" sz="1200" dirty="0"/>
              <a:t>Resource </a:t>
            </a:r>
            <a:r>
              <a:rPr lang="en-GB" sz="1200" dirty="0"/>
              <a:t>Description</a:t>
            </a:r>
            <a:r>
              <a:rPr lang="nb-NO" sz="1200" dirty="0"/>
              <a:t> </a:t>
            </a:r>
            <a:r>
              <a:rPr lang="nb-NO" sz="1200" dirty="0" smtClean="0"/>
              <a:t>Framework (RDF)</a:t>
            </a:r>
            <a:endParaRPr lang="nb-NO" sz="1200" dirty="0"/>
          </a:p>
          <a:p>
            <a:pPr lvl="1"/>
            <a:endParaRPr lang="nb-NO" sz="1400" dirty="0" smtClean="0"/>
          </a:p>
          <a:p>
            <a:pPr marL="408239" lvl="1" indent="0">
              <a:buNone/>
            </a:pPr>
            <a:endParaRPr lang="nb-NO" sz="1200" dirty="0" smtClean="0"/>
          </a:p>
          <a:p>
            <a:pPr lvl="1"/>
            <a:endParaRPr lang="nb-NO" sz="12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80" t="4473" r="-4580" b="-2092"/>
          <a:stretch/>
        </p:blipFill>
        <p:spPr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218828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658" y="412304"/>
            <a:ext cx="2012990" cy="18722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4" y="2318973"/>
            <a:ext cx="2209800" cy="2066925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06" y="2318972"/>
            <a:ext cx="2469952" cy="1981763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3959109" y="3038743"/>
            <a:ext cx="792088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</p:spTree>
    <p:extLst>
      <p:ext uri="{BB962C8B-B14F-4D97-AF65-F5344CB8AC3E}">
        <p14:creationId xmlns:p14="http://schemas.microsoft.com/office/powerpoint/2010/main" val="241177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RDF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988368"/>
            <a:ext cx="338831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Resource </a:t>
            </a:r>
            <a:r>
              <a:rPr lang="en-GB" sz="1200" dirty="0" smtClean="0"/>
              <a:t>Description</a:t>
            </a:r>
            <a:r>
              <a:rPr lang="nb-NO" sz="1200" dirty="0" smtClean="0"/>
              <a:t> Framework</a:t>
            </a:r>
          </a:p>
          <a:p>
            <a:r>
              <a:rPr lang="nb-NO" sz="1200" dirty="0" smtClean="0"/>
              <a:t>Brukes til å utrykke ting om (web) ressurser</a:t>
            </a:r>
          </a:p>
          <a:p>
            <a:pPr lvl="1"/>
            <a:r>
              <a:rPr lang="nb-NO" sz="1200" dirty="0" smtClean="0"/>
              <a:t>Vokabular (~ UML)</a:t>
            </a:r>
          </a:p>
          <a:p>
            <a:pPr lvl="1"/>
            <a:r>
              <a:rPr lang="nb-NO" sz="1200" dirty="0" smtClean="0"/>
              <a:t>Instansdata</a:t>
            </a:r>
          </a:p>
          <a:p>
            <a:r>
              <a:rPr lang="nb-NO" sz="1200" dirty="0" smtClean="0"/>
              <a:t>Metadata, instanser og relasjoner er beskrevet med tripler</a:t>
            </a:r>
          </a:p>
          <a:p>
            <a:pPr marL="408239" lvl="1" indent="0">
              <a:buNone/>
            </a:pPr>
            <a:r>
              <a:rPr lang="nb-NO" sz="1200" dirty="0" smtClean="0"/>
              <a:t>- Subjekt – Predikat – Objekt</a:t>
            </a:r>
          </a:p>
          <a:p>
            <a:r>
              <a:rPr lang="nb-NO" sz="1200" dirty="0" smtClean="0"/>
              <a:t> En samling RDF utrykk utgjør en rettet graf.</a:t>
            </a:r>
          </a:p>
          <a:p>
            <a:pPr marL="0" indent="0">
              <a:buNone/>
            </a:pPr>
            <a:endParaRPr lang="nb-NO" sz="1200" dirty="0" smtClean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81" t="-15980" r="-35361" b="-26924"/>
          <a:stretch/>
        </p:blipFill>
        <p:spPr>
          <a:xfrm>
            <a:off x="4029075" y="0"/>
            <a:ext cx="5149850" cy="5145088"/>
          </a:xfrm>
          <a:solidFill>
            <a:schemeClr val="accent6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59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658" y="412304"/>
            <a:ext cx="2012990" cy="18722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4" y="2318973"/>
            <a:ext cx="2209800" cy="2066925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06" y="2318972"/>
            <a:ext cx="2469952" cy="1981763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3959109" y="3038743"/>
            <a:ext cx="792088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96" y="2284512"/>
            <a:ext cx="2147635" cy="2129088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3972314" y="3038742"/>
            <a:ext cx="901717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45228" y="3038743"/>
            <a:ext cx="901717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37177" y="3038743"/>
            <a:ext cx="893333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064" y="2283768"/>
            <a:ext cx="2147635" cy="2129088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645246" y="4456877"/>
            <a:ext cx="864096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err="1" smtClean="0">
                <a:solidFill>
                  <a:srgbClr val="545454"/>
                </a:solidFill>
              </a:rPr>
              <a:t>subject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1732" y="4456876"/>
            <a:ext cx="1024222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err="1" smtClean="0">
                <a:solidFill>
                  <a:srgbClr val="545454"/>
                </a:solidFill>
              </a:rPr>
              <a:t>predicate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22914" y="4461709"/>
            <a:ext cx="785933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err="1" smtClean="0">
                <a:solidFill>
                  <a:srgbClr val="545454"/>
                </a:solidFill>
              </a:rPr>
              <a:t>object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62" y="2343227"/>
            <a:ext cx="2141954" cy="199648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</p:spTree>
    <p:extLst>
      <p:ext uri="{BB962C8B-B14F-4D97-AF65-F5344CB8AC3E}">
        <p14:creationId xmlns:p14="http://schemas.microsoft.com/office/powerpoint/2010/main" val="291438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19" grpId="0" animBg="1"/>
      <p:bldP spid="19" grpId="1" animBg="1"/>
      <p:bldP spid="23" grpId="0" animBg="1"/>
      <p:bldP spid="23" grpId="1" animBg="1"/>
      <p:bldP spid="27" grpId="0" animBg="1"/>
      <p:bldP spid="4" grpId="0" animBg="1"/>
      <p:bldP spid="14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40" y="710989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18" y="2716560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96" y="642062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2472980" y="1200705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493099" y="1841747"/>
            <a:ext cx="999575" cy="730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84762" y="1872083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713814" y="3376098"/>
            <a:ext cx="8787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271070" y="1200706"/>
            <a:ext cx="105501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02" y="603700"/>
            <a:ext cx="1932126" cy="119401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2572490" y="787434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24" name="TextBox 23"/>
          <p:cNvSpPr txBox="1"/>
          <p:nvPr/>
        </p:nvSpPr>
        <p:spPr>
          <a:xfrm rot="19347849">
            <a:off x="2436310" y="1872832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52184" y="2997005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20893" y="2141268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4543" y="787434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220866" y="1681600"/>
            <a:ext cx="1080120" cy="488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657581">
            <a:off x="5183388" y="1481758"/>
            <a:ext cx="930052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label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00986" y="1985785"/>
            <a:ext cx="1409948" cy="469905"/>
          </a:xfrm>
          <a:prstGeom prst="rect">
            <a:avLst/>
          </a:prstGeom>
          <a:ln>
            <a:solidFill>
              <a:srgbClr val="0035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New York City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148036" y="3466910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065567" y="3061932"/>
            <a:ext cx="1044742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playedBy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26" y="2749015"/>
            <a:ext cx="1062203" cy="1327754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86" name="Straight Arrow Connector 85"/>
          <p:cNvCxnSpPr/>
          <p:nvPr/>
        </p:nvCxnSpPr>
        <p:spPr>
          <a:xfrm flipH="1">
            <a:off x="5148036" y="3605191"/>
            <a:ext cx="9411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20503" y="3499374"/>
            <a:ext cx="1243021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en-GB" sz="1400" i="1" dirty="0" smtClean="0">
                <a:solidFill>
                  <a:srgbClr val="545454"/>
                </a:solidFill>
              </a:rPr>
              <a:t>portraying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434720" y="3499375"/>
            <a:ext cx="1602570" cy="452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979104" y="4115646"/>
            <a:ext cx="618026" cy="874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6110309" y="4144544"/>
            <a:ext cx="403169" cy="8457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095787" y="4257380"/>
            <a:ext cx="532791" cy="76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188418" y="4257380"/>
            <a:ext cx="524103" cy="76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142136" y="3132770"/>
            <a:ext cx="896289" cy="207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2852185" y="147524"/>
            <a:ext cx="896288" cy="445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3776872" y="25778"/>
            <a:ext cx="108544" cy="510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4241904" y="50462"/>
            <a:ext cx="0" cy="486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555557" y="44228"/>
            <a:ext cx="322506" cy="541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7411065" y="44228"/>
            <a:ext cx="0" cy="486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4986606" y="38437"/>
            <a:ext cx="601332" cy="52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6831170" y="100871"/>
            <a:ext cx="398383" cy="401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7720758" y="62385"/>
            <a:ext cx="233805" cy="447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8433535" y="1340848"/>
            <a:ext cx="646644" cy="2773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408546" y="2932595"/>
            <a:ext cx="1626225" cy="13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156751" y="3945131"/>
            <a:ext cx="958293" cy="1550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8430633" y="457395"/>
            <a:ext cx="649546" cy="475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8433535" y="1132384"/>
            <a:ext cx="6466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806" y="2764482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</p:spTree>
    <p:extLst>
      <p:ext uri="{BB962C8B-B14F-4D97-AF65-F5344CB8AC3E}">
        <p14:creationId xmlns:p14="http://schemas.microsoft.com/office/powerpoint/2010/main" val="289430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4" grpId="0"/>
      <p:bldP spid="35" grpId="0" animBg="1"/>
      <p:bldP spid="51" grpId="0"/>
      <p:bldP spid="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Vokabular </a:t>
            </a:r>
            <a:r>
              <a:rPr lang="nb-NO" dirty="0" smtClean="0"/>
              <a:t>/ Ontologi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1200" dirty="0" smtClean="0"/>
              <a:t>Datamodell som gir objekttyper og relasjoner.</a:t>
            </a:r>
          </a:p>
          <a:p>
            <a:r>
              <a:rPr lang="nb-NO" sz="1200" dirty="0" smtClean="0"/>
              <a:t>Utrykkes i RDF</a:t>
            </a:r>
          </a:p>
          <a:p>
            <a:r>
              <a:rPr lang="nb-NO" sz="1200" dirty="0" smtClean="0"/>
              <a:t>Utrykker klasser og deres relasjoner</a:t>
            </a:r>
          </a:p>
          <a:p>
            <a:pPr lvl="1"/>
            <a:r>
              <a:rPr lang="nb-NO" sz="1200" dirty="0" smtClean="0"/>
              <a:t>Relasjon til datatyper</a:t>
            </a:r>
          </a:p>
          <a:p>
            <a:pPr lvl="1"/>
            <a:r>
              <a:rPr lang="nb-NO" sz="1200" dirty="0" smtClean="0"/>
              <a:t>Relasjon til objekter</a:t>
            </a:r>
          </a:p>
          <a:p>
            <a:pPr marL="0" indent="0">
              <a:buNone/>
            </a:pPr>
            <a:endParaRPr lang="nb-NO" sz="1200" dirty="0" smtClean="0"/>
          </a:p>
          <a:p>
            <a:pPr lvl="1"/>
            <a:endParaRPr lang="nb-NO" sz="1200" dirty="0" smtClean="0"/>
          </a:p>
          <a:p>
            <a:endParaRPr lang="nb-NO" sz="120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63383" y="4698587"/>
            <a:ext cx="1090800" cy="334800"/>
          </a:xfrm>
        </p:spPr>
        <p:txBody>
          <a:bodyPr/>
          <a:lstStyle/>
          <a:p>
            <a:endParaRPr lang="nb-NO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858" r="3846" b="1"/>
          <a:stretch/>
        </p:blipFill>
        <p:spPr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842" y="95411"/>
            <a:ext cx="2084836" cy="1522452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60920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lank">
  <a:themeElements>
    <a:clrScheme name="Computas">
      <a:dk1>
        <a:sysClr val="windowText" lastClr="000000"/>
      </a:dk1>
      <a:lt1>
        <a:sysClr val="window" lastClr="FFFFFF"/>
      </a:lt1>
      <a:dk2>
        <a:srgbClr val="07466D"/>
      </a:dk2>
      <a:lt2>
        <a:srgbClr val="12829B"/>
      </a:lt2>
      <a:accent1>
        <a:srgbClr val="9A3493"/>
      </a:accent1>
      <a:accent2>
        <a:srgbClr val="07466D"/>
      </a:accent2>
      <a:accent3>
        <a:srgbClr val="12829B"/>
      </a:accent3>
      <a:accent4>
        <a:srgbClr val="E5E0EC"/>
      </a:accent4>
      <a:accent5>
        <a:srgbClr val="B4DFFA"/>
      </a:accent5>
      <a:accent6>
        <a:srgbClr val="C2EEF7"/>
      </a:accent6>
      <a:hlink>
        <a:srgbClr val="0000FF"/>
      </a:hlink>
      <a:folHlink>
        <a:srgbClr val="800080"/>
      </a:folHlink>
    </a:clrScheme>
    <a:fontScheme name="Computa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B8B8B6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126000" tIns="126000" rIns="126000" bIns="126000" rtlCol="0" anchor="b" anchorCtr="0">
        <a:spAutoFit/>
      </a:bodyPr>
      <a:lstStyle>
        <a:defPPr marL="176213" indent="-176213">
          <a:buFont typeface="Arial" panose="020B0604020202020204" pitchFamily="34" charset="0"/>
          <a:buChar char="•"/>
          <a:defRPr sz="1400" i="1" dirty="0" smtClean="0">
            <a:solidFill>
              <a:srgbClr val="545454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v1.1.potx" id="{A876736C-89AF-4B5C-A446-937093D0A4D5}" vid="{2F73B24F-A431-4D42-8621-2EB45B833D3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12980</TotalTime>
  <Words>816</Words>
  <Application>Microsoft Office PowerPoint</Application>
  <PresentationFormat>Custom</PresentationFormat>
  <Paragraphs>217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Open Sans</vt:lpstr>
      <vt:lpstr>Trebuchet MS</vt:lpstr>
      <vt:lpstr>blank</vt:lpstr>
      <vt:lpstr>PowerPoint Presentation</vt:lpstr>
      <vt:lpstr>Semantisk Web for Nybegynnere</vt:lpstr>
      <vt:lpstr>Agenda:</vt:lpstr>
      <vt:lpstr>SEMANTISK WEB</vt:lpstr>
      <vt:lpstr>PowerPoint Presentation</vt:lpstr>
      <vt:lpstr>RDF</vt:lpstr>
      <vt:lpstr>PowerPoint Presentation</vt:lpstr>
      <vt:lpstr>PowerPoint Presentation</vt:lpstr>
      <vt:lpstr>Vokabular / Ontologi</vt:lpstr>
      <vt:lpstr>Vokabular / Ontologi</vt:lpstr>
      <vt:lpstr>SPARQL</vt:lpstr>
      <vt:lpstr>SPARQL - ASK</vt:lpstr>
      <vt:lpstr>SPARQL - SELECT</vt:lpstr>
      <vt:lpstr>SPARQL - CONSTRUCT</vt:lpstr>
      <vt:lpstr>SPARQL - DESCRIBE</vt:lpstr>
      <vt:lpstr>Lenkede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Lenkede Data</vt:lpstr>
      <vt:lpstr>PowerPoint Presentation</vt:lpstr>
      <vt:lpstr>La oss bygge et vokabular</vt:lpstr>
      <vt:lpstr>Lenkede Data</vt:lpstr>
      <vt:lpstr>Registrere data</vt:lpstr>
      <vt:lpstr>Spørringer</vt:lpstr>
      <vt:lpstr>Ressurser</vt:lpstr>
      <vt:lpstr>Takk for oppmerksomheten</vt:lpstr>
    </vt:vector>
  </TitlesOfParts>
  <Company>Computas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Magnus Stuhr</dc:creator>
  <cp:lastModifiedBy>Torbjørn Tessem</cp:lastModifiedBy>
  <cp:revision>155</cp:revision>
  <dcterms:created xsi:type="dcterms:W3CDTF">2014-05-13T07:52:55Z</dcterms:created>
  <dcterms:modified xsi:type="dcterms:W3CDTF">2014-09-25T08:07:34Z</dcterms:modified>
</cp:coreProperties>
</file>